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6" r:id="rId5"/>
    <p:sldId id="260" r:id="rId6"/>
    <p:sldId id="265" r:id="rId7"/>
    <p:sldId id="264" r:id="rId8"/>
    <p:sldId id="263" r:id="rId9"/>
    <p:sldId id="262" r:id="rId10"/>
    <p:sldId id="261" r:id="rId11"/>
    <p:sldId id="274" r:id="rId12"/>
    <p:sldId id="273" r:id="rId13"/>
    <p:sldId id="275" r:id="rId14"/>
    <p:sldId id="276" r:id="rId15"/>
    <p:sldId id="277" r:id="rId16"/>
    <p:sldId id="278" r:id="rId17"/>
    <p:sldId id="28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69B50"/>
    <a:srgbClr val="F37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4660"/>
  </p:normalViewPr>
  <p:slideViewPr>
    <p:cSldViewPr snapToGrid="0">
      <p:cViewPr>
        <p:scale>
          <a:sx n="77" d="100"/>
          <a:sy n="77" d="100"/>
        </p:scale>
        <p:origin x="-44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35D-71ED-481E-9DF5-001AFB0F87B6}" type="datetimeFigureOut">
              <a:rPr lang="fr-CA" smtClean="0"/>
              <a:t>2017-09-28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75B3-E684-4C8A-A363-DC1CC636C6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196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35D-71ED-481E-9DF5-001AFB0F87B6}" type="datetimeFigureOut">
              <a:rPr lang="fr-CA" smtClean="0"/>
              <a:t>2017-09-28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75B3-E684-4C8A-A363-DC1CC636C6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604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35D-71ED-481E-9DF5-001AFB0F87B6}" type="datetimeFigureOut">
              <a:rPr lang="fr-CA" smtClean="0"/>
              <a:t>2017-09-28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75B3-E684-4C8A-A363-DC1CC636C6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466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35D-71ED-481E-9DF5-001AFB0F87B6}" type="datetimeFigureOut">
              <a:rPr lang="fr-CA" smtClean="0"/>
              <a:t>2017-09-28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75B3-E684-4C8A-A363-DC1CC636C6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739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35D-71ED-481E-9DF5-001AFB0F87B6}" type="datetimeFigureOut">
              <a:rPr lang="fr-CA" smtClean="0"/>
              <a:t>2017-09-28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75B3-E684-4C8A-A363-DC1CC636C6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540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35D-71ED-481E-9DF5-001AFB0F87B6}" type="datetimeFigureOut">
              <a:rPr lang="fr-CA" smtClean="0"/>
              <a:t>2017-09-28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75B3-E684-4C8A-A363-DC1CC636C6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364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35D-71ED-481E-9DF5-001AFB0F87B6}" type="datetimeFigureOut">
              <a:rPr lang="fr-CA" smtClean="0"/>
              <a:t>2017-09-28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75B3-E684-4C8A-A363-DC1CC636C6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632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35D-71ED-481E-9DF5-001AFB0F87B6}" type="datetimeFigureOut">
              <a:rPr lang="fr-CA" smtClean="0"/>
              <a:t>2017-09-28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75B3-E684-4C8A-A363-DC1CC636C6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053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35D-71ED-481E-9DF5-001AFB0F87B6}" type="datetimeFigureOut">
              <a:rPr lang="fr-CA" smtClean="0"/>
              <a:t>2017-09-28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75B3-E684-4C8A-A363-DC1CC636C6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703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35D-71ED-481E-9DF5-001AFB0F87B6}" type="datetimeFigureOut">
              <a:rPr lang="fr-CA" smtClean="0"/>
              <a:t>2017-09-28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75B3-E684-4C8A-A363-DC1CC636C6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923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35D-71ED-481E-9DF5-001AFB0F87B6}" type="datetimeFigureOut">
              <a:rPr lang="fr-CA" smtClean="0"/>
              <a:t>2017-09-28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75B3-E684-4C8A-A363-DC1CC636C6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360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4F35D-71ED-481E-9DF5-001AFB0F87B6}" type="datetimeFigureOut">
              <a:rPr lang="fr-CA" smtClean="0"/>
              <a:t>2017-09-28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275B3-E684-4C8A-A363-DC1CC636C6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04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212770"/>
            <a:ext cx="9144000" cy="1654631"/>
          </a:xfrm>
        </p:spPr>
        <p:txBody>
          <a:bodyPr>
            <a:noAutofit/>
          </a:bodyPr>
          <a:lstStyle/>
          <a:p>
            <a:r>
              <a:rPr lang="fr-C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Şerban</a:t>
            </a:r>
            <a:r>
              <a:rPr lang="fr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Ionescu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sz="2000" b="1" dirty="0" err="1"/>
              <a:t>Profesor</a:t>
            </a:r>
            <a:r>
              <a:rPr lang="fr-CA" sz="2000" b="1" dirty="0"/>
              <a:t> </a:t>
            </a:r>
            <a:r>
              <a:rPr lang="fr-CA" sz="2000" b="1" dirty="0" err="1"/>
              <a:t>emerit</a:t>
            </a:r>
            <a:r>
              <a:rPr lang="fr-CA" sz="2000" b="1" dirty="0"/>
              <a:t> de </a:t>
            </a:r>
            <a:r>
              <a:rPr lang="fr-CA" sz="2000" b="1" dirty="0" err="1"/>
              <a:t>psihopatologie</a:t>
            </a:r>
            <a:endParaRPr lang="fr-CA" sz="20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sz="2000" b="1" dirty="0"/>
              <a:t>Université Paris 8 Vincennes – St. Denis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sz="2000" b="1" dirty="0"/>
              <a:t>Université du Québec à Trois-Rivières</a:t>
            </a:r>
          </a:p>
          <a:p>
            <a:endParaRPr lang="fr-CA" sz="5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282043" y="2286000"/>
            <a:ext cx="8588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CA" sz="3600" b="1" cap="all" dirty="0" err="1">
                <a:solidFill>
                  <a:srgbClr val="E6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Dincolo</a:t>
            </a:r>
            <a:r>
              <a:rPr lang="fr-CA" sz="3600" b="1" cap="all" dirty="0">
                <a:solidFill>
                  <a:srgbClr val="E6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fr-CA" sz="3600" b="1" cap="all" dirty="0" err="1">
                <a:solidFill>
                  <a:srgbClr val="E6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persoanā</a:t>
            </a:r>
            <a:r>
              <a:rPr lang="fr-CA" sz="3600" b="1" cap="all" dirty="0">
                <a:solidFill>
                  <a:srgbClr val="E6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600" b="1" cap="all" dirty="0" err="1">
                <a:solidFill>
                  <a:srgbClr val="E6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</a:t>
            </a:r>
            <a:r>
              <a:rPr lang="fr-CA" sz="3600" b="1" cap="all" dirty="0">
                <a:solidFill>
                  <a:srgbClr val="E6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600" b="1" cap="all" dirty="0" err="1">
                <a:solidFill>
                  <a:srgbClr val="E6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</a:t>
            </a:r>
            <a:r>
              <a:rPr lang="fr-CA" sz="3600" b="1" cap="all" dirty="0">
                <a:solidFill>
                  <a:srgbClr val="E6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fr-CA" sz="3600" b="1" cap="all" dirty="0">
                <a:solidFill>
                  <a:srgbClr val="E6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</a:t>
            </a:r>
            <a:r>
              <a:rPr lang="fr-CA" sz="3600" b="1" cap="all" dirty="0" err="1">
                <a:solidFill>
                  <a:srgbClr val="E6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poate</a:t>
            </a:r>
            <a:r>
              <a:rPr lang="fr-CA" sz="3600" b="1" cap="all" dirty="0">
                <a:solidFill>
                  <a:srgbClr val="E6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face </a:t>
            </a:r>
            <a:r>
              <a:rPr lang="fr-CA" sz="3600" b="1" cap="all" dirty="0" err="1">
                <a:solidFill>
                  <a:srgbClr val="E6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psihoterapeutul</a:t>
            </a:r>
            <a:r>
              <a:rPr lang="fr-CA" sz="3600" b="1" cap="all" dirty="0">
                <a:solidFill>
                  <a:srgbClr val="E6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600" b="1" cap="all" dirty="0" err="1">
                <a:solidFill>
                  <a:srgbClr val="E6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faţā</a:t>
            </a:r>
            <a:r>
              <a:rPr lang="fr-CA" sz="3600" b="1" cap="all" dirty="0">
                <a:solidFill>
                  <a:srgbClr val="E6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fr-CA" sz="3600" b="1" cap="all" dirty="0" err="1">
                <a:solidFill>
                  <a:srgbClr val="E6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patologiile</a:t>
            </a:r>
            <a:r>
              <a:rPr lang="fr-CA" sz="3600" b="1" cap="all" dirty="0">
                <a:solidFill>
                  <a:srgbClr val="E6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600" b="1" cap="all" dirty="0" err="1">
                <a:solidFill>
                  <a:srgbClr val="E6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societale</a:t>
            </a:r>
            <a:r>
              <a:rPr lang="fr-CA" sz="3600" b="1" cap="all" dirty="0">
                <a:solidFill>
                  <a:srgbClr val="E6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7723413" y="359229"/>
            <a:ext cx="427808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CA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Piatra</a:t>
            </a:r>
            <a:r>
              <a:rPr lang="fr-C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Neamţ, </a:t>
            </a:r>
            <a:r>
              <a:rPr lang="fr-CA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septembrie</a:t>
            </a:r>
            <a:r>
              <a:rPr lang="fr-C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2017</a:t>
            </a:r>
            <a:endParaRPr lang="fr-CA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/>
              <a:t>Lecţia</a:t>
            </a:r>
            <a:r>
              <a:rPr lang="fr-CA" b="1" dirty="0"/>
              <a:t> </a:t>
            </a:r>
            <a:r>
              <a:rPr lang="fr-CA" b="1" dirty="0" err="1"/>
              <a:t>daneza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err="1"/>
              <a:t>Malene</a:t>
            </a:r>
            <a:r>
              <a:rPr lang="fr-CA" b="1" dirty="0"/>
              <a:t> </a:t>
            </a:r>
            <a:r>
              <a:rPr lang="fr-CA" b="1" dirty="0" err="1"/>
              <a:t>Rydahl</a:t>
            </a:r>
            <a:r>
              <a:rPr lang="fr-CA" b="1" dirty="0"/>
              <a:t> (2014)</a:t>
            </a:r>
            <a:endParaRPr lang="fr-CA" dirty="0"/>
          </a:p>
          <a:p>
            <a:r>
              <a:rPr lang="fr-CA" b="1" dirty="0"/>
              <a:t>Helen Russell (2016)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r>
              <a:rPr lang="fr-CA" b="1" dirty="0" err="1"/>
              <a:t>Zece</a:t>
            </a:r>
            <a:r>
              <a:rPr lang="fr-CA" b="1" dirty="0"/>
              <a:t> </a:t>
            </a:r>
            <a:r>
              <a:rPr lang="fr-CA" b="1" dirty="0" err="1"/>
              <a:t>ingrediente</a:t>
            </a:r>
            <a:r>
              <a:rPr lang="fr-CA" b="1" dirty="0"/>
              <a:t> : </a:t>
            </a:r>
            <a:r>
              <a:rPr lang="fr-CA" b="1" dirty="0" err="1"/>
              <a:t>încrederea</a:t>
            </a:r>
            <a:r>
              <a:rPr lang="fr-CA" b="1" dirty="0"/>
              <a:t>, </a:t>
            </a:r>
            <a:r>
              <a:rPr lang="fr-CA" b="1" dirty="0" err="1"/>
              <a:t>educaţia</a:t>
            </a:r>
            <a:r>
              <a:rPr lang="fr-CA" b="1" dirty="0"/>
              <a:t>, </a:t>
            </a:r>
            <a:r>
              <a:rPr lang="fr-CA" b="1" dirty="0" err="1"/>
              <a:t>autonomia</a:t>
            </a:r>
            <a:r>
              <a:rPr lang="fr-CA" b="1" dirty="0"/>
              <a:t>, </a:t>
            </a:r>
            <a:r>
              <a:rPr lang="fr-CA" b="1" dirty="0" err="1"/>
              <a:t>mobilitatea</a:t>
            </a:r>
            <a:r>
              <a:rPr lang="fr-CA" b="1" dirty="0"/>
              <a:t> </a:t>
            </a:r>
            <a:r>
              <a:rPr lang="fr-CA" b="1" dirty="0" err="1"/>
              <a:t>socialā</a:t>
            </a:r>
            <a:r>
              <a:rPr lang="fr-CA" b="1" dirty="0"/>
              <a:t> </a:t>
            </a:r>
            <a:r>
              <a:rPr lang="fr-CA" b="1" dirty="0" err="1"/>
              <a:t>realā</a:t>
            </a:r>
            <a:r>
              <a:rPr lang="fr-CA" b="1" dirty="0"/>
              <a:t>, </a:t>
            </a:r>
            <a:r>
              <a:rPr lang="fr-CA" b="1" dirty="0" err="1"/>
              <a:t>realismul</a:t>
            </a:r>
            <a:r>
              <a:rPr lang="fr-CA" b="1" dirty="0"/>
              <a:t>, </a:t>
            </a:r>
            <a:r>
              <a:rPr lang="fr-CA" b="1" dirty="0" err="1"/>
              <a:t>solidaritatea</a:t>
            </a:r>
            <a:r>
              <a:rPr lang="fr-CA" b="1" dirty="0"/>
              <a:t>, </a:t>
            </a:r>
            <a:r>
              <a:rPr lang="fr-CA" b="1" dirty="0" err="1"/>
              <a:t>relativizarea</a:t>
            </a:r>
            <a:r>
              <a:rPr lang="fr-CA" b="1" dirty="0"/>
              <a:t> </a:t>
            </a:r>
            <a:r>
              <a:rPr lang="fr-CA" b="1" dirty="0" err="1"/>
              <a:t>banului</a:t>
            </a:r>
            <a:r>
              <a:rPr lang="fr-CA" b="1" dirty="0"/>
              <a:t>, </a:t>
            </a:r>
            <a:r>
              <a:rPr lang="fr-CA" b="1" dirty="0" err="1"/>
              <a:t>modestia</a:t>
            </a:r>
            <a:r>
              <a:rPr lang="fr-CA" b="1" dirty="0"/>
              <a:t>, </a:t>
            </a:r>
            <a:r>
              <a:rPr lang="fr-CA" b="1" dirty="0" err="1"/>
              <a:t>egalitatea</a:t>
            </a:r>
            <a:r>
              <a:rPr lang="fr-CA" b="1" dirty="0"/>
              <a:t> </a:t>
            </a:r>
            <a:r>
              <a:rPr lang="fr-CA" b="1" dirty="0" err="1"/>
              <a:t>barbat-femeie</a:t>
            </a:r>
            <a:r>
              <a:rPr lang="fr-CA" b="1" dirty="0"/>
              <a:t> si </a:t>
            </a:r>
            <a:r>
              <a:rPr lang="fr-CA" b="1" dirty="0" smtClean="0"/>
              <a:t>“</a:t>
            </a:r>
            <a:r>
              <a:rPr lang="fr-CA" b="1" dirty="0"/>
              <a:t>HYGGE”</a:t>
            </a:r>
            <a:endParaRPr lang="fr-CA" dirty="0"/>
          </a:p>
          <a:p>
            <a:pPr marL="0" indent="0">
              <a:buNone/>
            </a:pPr>
            <a:r>
              <a:rPr lang="fr-CA" b="1" dirty="0"/>
              <a:t> 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46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37614" y="365125"/>
            <a:ext cx="4931228" cy="5921375"/>
          </a:xfrm>
        </p:spPr>
        <p:txBody>
          <a:bodyPr>
            <a:normAutofit/>
          </a:bodyPr>
          <a:lstStyle/>
          <a:p>
            <a:r>
              <a:rPr lang="fr-CA" b="1" dirty="0" err="1"/>
              <a:t>Necesitatea</a:t>
            </a:r>
            <a:r>
              <a:rPr lang="fr-CA" b="1" dirty="0"/>
              <a:t> </a:t>
            </a:r>
            <a:r>
              <a:rPr lang="fr-CA" b="1" dirty="0" err="1"/>
              <a:t>unei</a:t>
            </a:r>
            <a:r>
              <a:rPr lang="fr-CA" b="1" dirty="0"/>
              <a:t> </a:t>
            </a:r>
            <a:r>
              <a:rPr lang="fr-CA" b="1" dirty="0" err="1"/>
              <a:t>noi</a:t>
            </a:r>
            <a:r>
              <a:rPr lang="fr-CA" b="1" dirty="0"/>
              <a:t> </a:t>
            </a:r>
            <a:r>
              <a:rPr lang="fr-CA" b="1" dirty="0" err="1"/>
              <a:t>semiologii</a:t>
            </a:r>
            <a:r>
              <a:rPr lang="fr-CA" b="1" dirty="0"/>
              <a:t>  (Eminescu,  </a:t>
            </a:r>
            <a:r>
              <a:rPr lang="fr-CA" b="1" dirty="0" err="1"/>
              <a:t>Timpul</a:t>
            </a:r>
            <a:r>
              <a:rPr lang="fr-CA" b="1" dirty="0"/>
              <a:t>, 4 </a:t>
            </a:r>
            <a:r>
              <a:rPr lang="fr-CA" b="1" dirty="0" err="1"/>
              <a:t>ianuarie</a:t>
            </a:r>
            <a:r>
              <a:rPr lang="fr-CA" b="1" dirty="0"/>
              <a:t> 1881)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220" y="-15064"/>
            <a:ext cx="4723029" cy="68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/>
              <a:t>Necesitatea</a:t>
            </a:r>
            <a:r>
              <a:rPr lang="fr-CA" b="1" dirty="0"/>
              <a:t> </a:t>
            </a:r>
            <a:r>
              <a:rPr lang="fr-CA" b="1" dirty="0" err="1"/>
              <a:t>unei</a:t>
            </a:r>
            <a:r>
              <a:rPr lang="fr-CA" b="1" dirty="0"/>
              <a:t> </a:t>
            </a:r>
            <a:r>
              <a:rPr lang="fr-CA" b="1" dirty="0" err="1"/>
              <a:t>noi</a:t>
            </a:r>
            <a:r>
              <a:rPr lang="fr-CA" b="1" dirty="0"/>
              <a:t> </a:t>
            </a:r>
            <a:r>
              <a:rPr lang="fr-CA" b="1" dirty="0" err="1"/>
              <a:t>semiologii</a:t>
            </a:r>
            <a:r>
              <a:rPr lang="fr-CA" b="1" dirty="0"/>
              <a:t> (</a:t>
            </a:r>
            <a:r>
              <a:rPr lang="fr-CA" b="1" dirty="0" err="1"/>
              <a:t>urmare</a:t>
            </a:r>
            <a:r>
              <a:rPr lang="fr-CA" b="1" dirty="0"/>
              <a:t>)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err="1"/>
              <a:t>Câteva</a:t>
            </a:r>
            <a:r>
              <a:rPr lang="fr-CA" b="1" dirty="0"/>
              <a:t> piste importante :</a:t>
            </a:r>
            <a:endParaRPr lang="fr-CA" dirty="0"/>
          </a:p>
          <a:p>
            <a:pPr marL="0" indent="0">
              <a:buNone/>
            </a:pPr>
            <a:r>
              <a:rPr lang="fr-CA" b="1" dirty="0"/>
              <a:t> </a:t>
            </a:r>
            <a:endParaRPr lang="fr-CA" dirty="0"/>
          </a:p>
          <a:p>
            <a:r>
              <a:rPr lang="fr-CA" b="1" dirty="0" err="1" smtClean="0"/>
              <a:t>relaţia</a:t>
            </a:r>
            <a:r>
              <a:rPr lang="fr-CA" b="1" dirty="0" smtClean="0"/>
              <a:t> </a:t>
            </a:r>
            <a:r>
              <a:rPr lang="fr-CA" b="1" dirty="0" err="1"/>
              <a:t>cu</a:t>
            </a:r>
            <a:r>
              <a:rPr lang="fr-CA" b="1" dirty="0"/>
              <a:t> </a:t>
            </a:r>
            <a:r>
              <a:rPr lang="fr-CA" b="1" dirty="0" err="1"/>
              <a:t>realitatea</a:t>
            </a:r>
            <a:endParaRPr lang="fr-CA" dirty="0"/>
          </a:p>
          <a:p>
            <a:r>
              <a:rPr lang="fr-CA" b="1" dirty="0" err="1" smtClean="0"/>
              <a:t>problema</a:t>
            </a:r>
            <a:r>
              <a:rPr lang="fr-CA" b="1" dirty="0" smtClean="0"/>
              <a:t> </a:t>
            </a:r>
            <a:r>
              <a:rPr lang="fr-CA" b="1" dirty="0" err="1"/>
              <a:t>relaţiei</a:t>
            </a:r>
            <a:r>
              <a:rPr lang="fr-CA" b="1" dirty="0"/>
              <a:t> </a:t>
            </a:r>
            <a:r>
              <a:rPr lang="fr-CA" b="1" dirty="0" err="1"/>
              <a:t>cu</a:t>
            </a:r>
            <a:r>
              <a:rPr lang="fr-CA" b="1" dirty="0"/>
              <a:t> </a:t>
            </a:r>
            <a:r>
              <a:rPr lang="fr-CA" b="1" dirty="0" err="1"/>
              <a:t>ceilalţi</a:t>
            </a:r>
            <a:r>
              <a:rPr lang="fr-CA" b="1" dirty="0"/>
              <a:t> (</a:t>
            </a:r>
            <a:r>
              <a:rPr lang="fr-CA" b="1" dirty="0" err="1"/>
              <a:t>clinica</a:t>
            </a:r>
            <a:r>
              <a:rPr lang="fr-CA" b="1" dirty="0"/>
              <a:t> « du lien, bonds, links »)</a:t>
            </a:r>
            <a:endParaRPr lang="fr-CA" dirty="0"/>
          </a:p>
          <a:p>
            <a:r>
              <a:rPr lang="fr-CA" b="1" dirty="0" err="1" smtClean="0"/>
              <a:t>unitatea</a:t>
            </a:r>
            <a:r>
              <a:rPr lang="fr-CA" b="1" dirty="0" smtClean="0"/>
              <a:t> </a:t>
            </a:r>
            <a:r>
              <a:rPr lang="fr-CA" b="1" dirty="0" err="1"/>
              <a:t>modului</a:t>
            </a:r>
            <a:r>
              <a:rPr lang="fr-CA" b="1" dirty="0"/>
              <a:t> de </a:t>
            </a:r>
            <a:r>
              <a:rPr lang="fr-CA" b="1" dirty="0" err="1"/>
              <a:t>funcţionare</a:t>
            </a:r>
            <a:r>
              <a:rPr lang="fr-CA" b="1" dirty="0"/>
              <a:t> </a:t>
            </a:r>
            <a:r>
              <a:rPr lang="fr-CA" b="1" dirty="0" err="1"/>
              <a:t>psihicā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744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err="1"/>
              <a:t>Programe</a:t>
            </a:r>
            <a:r>
              <a:rPr lang="fr-CA" b="1" dirty="0"/>
              <a:t> de </a:t>
            </a:r>
            <a:r>
              <a:rPr lang="fr-CA" b="1" dirty="0" err="1"/>
              <a:t>construcţie</a:t>
            </a:r>
            <a:r>
              <a:rPr lang="fr-CA" b="1" dirty="0"/>
              <a:t>/</a:t>
            </a:r>
            <a:r>
              <a:rPr lang="fr-CA" b="1" dirty="0" err="1"/>
              <a:t>întārire</a:t>
            </a:r>
            <a:r>
              <a:rPr lang="fr-CA" b="1" dirty="0"/>
              <a:t> a </a:t>
            </a:r>
            <a:r>
              <a:rPr lang="fr-CA" b="1" dirty="0" err="1"/>
              <a:t>rezilienţei</a:t>
            </a:r>
            <a:r>
              <a:rPr lang="fr-CA" b="1" dirty="0"/>
              <a:t> (1</a:t>
            </a:r>
            <a:r>
              <a:rPr lang="fr-CA" b="1" dirty="0" smtClean="0"/>
              <a:t>)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b="1" dirty="0" err="1"/>
              <a:t>Conceptul</a:t>
            </a:r>
            <a:r>
              <a:rPr lang="fr-CA" b="1" dirty="0"/>
              <a:t> de </a:t>
            </a:r>
            <a:r>
              <a:rPr lang="fr-CA" b="1" dirty="0" err="1"/>
              <a:t>rezilienţā</a:t>
            </a:r>
            <a:r>
              <a:rPr lang="fr-CA" b="1" dirty="0"/>
              <a:t> = </a:t>
            </a:r>
            <a:r>
              <a:rPr lang="fr-CA" b="1" dirty="0" err="1"/>
              <a:t>procesul</a:t>
            </a:r>
            <a:r>
              <a:rPr lang="fr-CA" b="1" dirty="0"/>
              <a:t> care face </a:t>
            </a:r>
            <a:r>
              <a:rPr lang="fr-CA" b="1" dirty="0" err="1"/>
              <a:t>posibil</a:t>
            </a:r>
            <a:r>
              <a:rPr lang="fr-CA" b="1" dirty="0"/>
              <a:t> un </a:t>
            </a:r>
            <a:r>
              <a:rPr lang="fr-CA" b="1" dirty="0" err="1"/>
              <a:t>mod</a:t>
            </a:r>
            <a:r>
              <a:rPr lang="fr-CA" b="1" dirty="0"/>
              <a:t> de </a:t>
            </a:r>
            <a:r>
              <a:rPr lang="fr-CA" b="1" dirty="0" err="1"/>
              <a:t>funcţionare</a:t>
            </a:r>
            <a:r>
              <a:rPr lang="fr-CA" b="1" dirty="0"/>
              <a:t> </a:t>
            </a:r>
            <a:r>
              <a:rPr lang="fr-CA" b="1" dirty="0" err="1"/>
              <a:t>psihicā</a:t>
            </a:r>
            <a:r>
              <a:rPr lang="fr-CA" b="1" dirty="0"/>
              <a:t> </a:t>
            </a:r>
            <a:r>
              <a:rPr lang="fr-CA" b="1" dirty="0" err="1"/>
              <a:t>adaptativā</a:t>
            </a:r>
            <a:r>
              <a:rPr lang="fr-CA" b="1" dirty="0"/>
              <a:t> la </a:t>
            </a:r>
            <a:r>
              <a:rPr lang="fr-CA" b="1" dirty="0" err="1"/>
              <a:t>persoanele</a:t>
            </a:r>
            <a:r>
              <a:rPr lang="fr-CA" b="1" dirty="0"/>
              <a:t> care </a:t>
            </a:r>
            <a:r>
              <a:rPr lang="fr-CA" b="1" dirty="0" err="1"/>
              <a:t>traiesc</a:t>
            </a:r>
            <a:r>
              <a:rPr lang="fr-CA" b="1" dirty="0"/>
              <a:t> o </a:t>
            </a:r>
            <a:r>
              <a:rPr lang="fr-CA" b="1" dirty="0" err="1"/>
              <a:t>adversitate</a:t>
            </a:r>
            <a:r>
              <a:rPr lang="fr-CA" b="1" dirty="0"/>
              <a:t> </a:t>
            </a:r>
            <a:r>
              <a:rPr lang="fr-CA" b="1" dirty="0" err="1"/>
              <a:t>cronicā</a:t>
            </a:r>
            <a:r>
              <a:rPr lang="fr-CA" b="1" dirty="0"/>
              <a:t> </a:t>
            </a:r>
            <a:r>
              <a:rPr lang="fr-CA" b="1" dirty="0" err="1"/>
              <a:t>sau</a:t>
            </a:r>
            <a:r>
              <a:rPr lang="fr-CA" b="1" dirty="0"/>
              <a:t> </a:t>
            </a:r>
            <a:r>
              <a:rPr lang="fr-CA" b="1" dirty="0" err="1"/>
              <a:t>evenimente</a:t>
            </a:r>
            <a:r>
              <a:rPr lang="fr-CA" b="1" dirty="0"/>
              <a:t> </a:t>
            </a:r>
            <a:r>
              <a:rPr lang="fr-CA" b="1" dirty="0" err="1"/>
              <a:t>potenţial</a:t>
            </a:r>
            <a:r>
              <a:rPr lang="fr-CA" b="1" dirty="0"/>
              <a:t> </a:t>
            </a:r>
            <a:r>
              <a:rPr lang="fr-CA" b="1" dirty="0" err="1"/>
              <a:t>traumatizante</a:t>
            </a:r>
            <a:r>
              <a:rPr lang="fr-CA" b="1" dirty="0"/>
              <a:t>.</a:t>
            </a:r>
            <a:endParaRPr lang="fr-CA" dirty="0"/>
          </a:p>
          <a:p>
            <a:pPr marL="0" indent="0">
              <a:buNone/>
            </a:pPr>
            <a:r>
              <a:rPr lang="fr-CA" b="1" dirty="0"/>
              <a:t> </a:t>
            </a:r>
            <a:endParaRPr lang="fr-CA" dirty="0"/>
          </a:p>
          <a:p>
            <a:r>
              <a:rPr lang="fr-CA" b="1" dirty="0" err="1"/>
              <a:t>Interesul</a:t>
            </a:r>
            <a:r>
              <a:rPr lang="fr-CA" b="1" dirty="0"/>
              <a:t> </a:t>
            </a:r>
            <a:r>
              <a:rPr lang="fr-CA" b="1" dirty="0" err="1"/>
              <a:t>pentru</a:t>
            </a:r>
            <a:r>
              <a:rPr lang="fr-CA" b="1" dirty="0"/>
              <a:t> </a:t>
            </a:r>
            <a:r>
              <a:rPr lang="fr-CA" b="1" dirty="0" err="1"/>
              <a:t>rezilienţā</a:t>
            </a:r>
            <a:r>
              <a:rPr lang="fr-CA" b="1" dirty="0"/>
              <a:t> a </a:t>
            </a:r>
            <a:r>
              <a:rPr lang="fr-CA" b="1" dirty="0" err="1"/>
              <a:t>crescut</a:t>
            </a:r>
            <a:r>
              <a:rPr lang="fr-CA" b="1" dirty="0"/>
              <a:t> </a:t>
            </a:r>
            <a:r>
              <a:rPr lang="fr-CA" b="1" dirty="0" err="1"/>
              <a:t>enorm</a:t>
            </a:r>
            <a:r>
              <a:rPr lang="fr-CA" b="1" dirty="0"/>
              <a:t>.</a:t>
            </a:r>
            <a:endParaRPr lang="fr-CA" dirty="0"/>
          </a:p>
          <a:p>
            <a:r>
              <a:rPr lang="fr-CA" b="1" dirty="0"/>
              <a:t>25 </a:t>
            </a:r>
            <a:r>
              <a:rPr lang="fr-CA" b="1" dirty="0" err="1"/>
              <a:t>ianuarie</a:t>
            </a:r>
            <a:r>
              <a:rPr lang="fr-CA" b="1" dirty="0"/>
              <a:t> 2017 – </a:t>
            </a:r>
            <a:r>
              <a:rPr lang="fr-CA" b="1" dirty="0" err="1"/>
              <a:t>în</a:t>
            </a:r>
            <a:r>
              <a:rPr lang="fr-CA" b="1" dirty="0"/>
              <a:t> </a:t>
            </a:r>
            <a:r>
              <a:rPr lang="fr-CA" b="1" dirty="0" err="1"/>
              <a:t>PsycINFO</a:t>
            </a:r>
            <a:r>
              <a:rPr lang="fr-CA" b="1" dirty="0"/>
              <a:t> </a:t>
            </a:r>
            <a:r>
              <a:rPr lang="fr-CA" b="1" dirty="0" err="1"/>
              <a:t>şi</a:t>
            </a:r>
            <a:r>
              <a:rPr lang="fr-CA" b="1" dirty="0"/>
              <a:t> </a:t>
            </a:r>
            <a:r>
              <a:rPr lang="fr-CA" b="1" dirty="0" err="1"/>
              <a:t>Medline</a:t>
            </a:r>
            <a:r>
              <a:rPr lang="fr-CA" b="1" dirty="0"/>
              <a:t> – </a:t>
            </a:r>
            <a:r>
              <a:rPr lang="fr-CA" b="1" dirty="0" err="1"/>
              <a:t>existau</a:t>
            </a:r>
            <a:r>
              <a:rPr lang="fr-CA" b="1" dirty="0"/>
              <a:t> 19 829 documente</a:t>
            </a:r>
            <a:endParaRPr lang="fr-CA" dirty="0"/>
          </a:p>
          <a:p>
            <a:r>
              <a:rPr lang="fr-CA" b="1" dirty="0" err="1"/>
              <a:t>În</a:t>
            </a:r>
            <a:r>
              <a:rPr lang="fr-CA" b="1" dirty="0"/>
              <a:t> 2016, 2072 documente  </a:t>
            </a:r>
            <a:r>
              <a:rPr lang="fr-CA" b="1" dirty="0" err="1"/>
              <a:t>în</a:t>
            </a:r>
            <a:r>
              <a:rPr lang="fr-CA" b="1" dirty="0"/>
              <a:t> </a:t>
            </a:r>
            <a:r>
              <a:rPr lang="fr-CA" b="1" dirty="0" err="1"/>
              <a:t>PsycINFO</a:t>
            </a:r>
            <a:r>
              <a:rPr lang="fr-CA" b="1" dirty="0"/>
              <a:t> </a:t>
            </a:r>
            <a:r>
              <a:rPr lang="fr-CA" b="1" dirty="0" err="1"/>
              <a:t>şi</a:t>
            </a:r>
            <a:r>
              <a:rPr lang="fr-CA" b="1" dirty="0"/>
              <a:t> </a:t>
            </a:r>
            <a:r>
              <a:rPr lang="fr-CA" b="1" dirty="0" err="1"/>
              <a:t>Medline</a:t>
            </a:r>
            <a:r>
              <a:rPr lang="fr-CA" b="1" dirty="0"/>
              <a:t> (</a:t>
            </a:r>
            <a:r>
              <a:rPr lang="fr-CA" b="1" dirty="0" err="1"/>
              <a:t>medie</a:t>
            </a:r>
            <a:r>
              <a:rPr lang="fr-CA" b="1" dirty="0"/>
              <a:t>=5,67/</a:t>
            </a:r>
            <a:r>
              <a:rPr lang="fr-CA" b="1" dirty="0" err="1"/>
              <a:t>sāptāmânā</a:t>
            </a:r>
            <a:r>
              <a:rPr lang="fr-CA" b="1" dirty="0" smtClean="0"/>
              <a:t>)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695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6729" cy="1325563"/>
          </a:xfrm>
        </p:spPr>
        <p:txBody>
          <a:bodyPr>
            <a:normAutofit/>
          </a:bodyPr>
          <a:lstStyle/>
          <a:p>
            <a:r>
              <a:rPr lang="fr-CA" b="1" dirty="0" err="1"/>
              <a:t>Programe</a:t>
            </a:r>
            <a:r>
              <a:rPr lang="fr-CA" b="1" dirty="0"/>
              <a:t> de </a:t>
            </a:r>
            <a:r>
              <a:rPr lang="fr-CA" b="1" dirty="0" err="1"/>
              <a:t>construcţie</a:t>
            </a:r>
            <a:r>
              <a:rPr lang="fr-CA" b="1" dirty="0"/>
              <a:t>/</a:t>
            </a:r>
            <a:r>
              <a:rPr lang="fr-CA" b="1" dirty="0" err="1"/>
              <a:t>întārire</a:t>
            </a:r>
            <a:r>
              <a:rPr lang="fr-CA" b="1" dirty="0"/>
              <a:t> a </a:t>
            </a:r>
            <a:r>
              <a:rPr lang="fr-CA" b="1" dirty="0" err="1"/>
              <a:t>rezilienţei</a:t>
            </a:r>
            <a:r>
              <a:rPr lang="fr-CA" b="1" dirty="0"/>
              <a:t> (2)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b="1" dirty="0" err="1"/>
              <a:t>Începând</a:t>
            </a:r>
            <a:r>
              <a:rPr lang="en-CA" b="1" dirty="0"/>
              <a:t> cu 1993, </a:t>
            </a:r>
            <a:r>
              <a:rPr lang="en-CA" b="1" dirty="0" err="1"/>
              <a:t>numeroase</a:t>
            </a:r>
            <a:r>
              <a:rPr lang="en-CA" b="1" dirty="0"/>
              <a:t> programme </a:t>
            </a:r>
            <a:r>
              <a:rPr lang="en-CA" b="1" dirty="0" err="1"/>
              <a:t>vizând</a:t>
            </a:r>
            <a:r>
              <a:rPr lang="en-CA" b="1" dirty="0"/>
              <a:t> </a:t>
            </a:r>
            <a:r>
              <a:rPr lang="en-CA" b="1" dirty="0" err="1"/>
              <a:t>rezilienţa</a:t>
            </a:r>
            <a:endParaRPr lang="fr-CA" dirty="0"/>
          </a:p>
          <a:p>
            <a:r>
              <a:rPr lang="en-CA" b="1" dirty="0"/>
              <a:t>[Training, building, fostering, enhancing, promoting, strengthening, teaching, cultivating]</a:t>
            </a:r>
            <a:endParaRPr lang="fr-CA" dirty="0"/>
          </a:p>
          <a:p>
            <a:r>
              <a:rPr lang="fr-CA" b="1" dirty="0"/>
              <a:t>2001 – </a:t>
            </a:r>
            <a:r>
              <a:rPr lang="fr-CA" b="1" dirty="0" err="1"/>
              <a:t>resilience</a:t>
            </a:r>
            <a:r>
              <a:rPr lang="fr-CA" b="1" dirty="0"/>
              <a:t> </a:t>
            </a:r>
            <a:r>
              <a:rPr lang="fr-CA" b="1" dirty="0" err="1"/>
              <a:t>education</a:t>
            </a:r>
            <a:r>
              <a:rPr lang="fr-CA" b="1" dirty="0"/>
              <a:t>; 2002 – aide à la résilience 2004 –</a:t>
            </a:r>
            <a:r>
              <a:rPr lang="fr-CA" b="1" dirty="0" err="1"/>
              <a:t>rezilienţā</a:t>
            </a:r>
            <a:r>
              <a:rPr lang="fr-CA" b="1" dirty="0"/>
              <a:t> </a:t>
            </a:r>
            <a:r>
              <a:rPr lang="fr-CA" b="1" dirty="0" err="1"/>
              <a:t>asistatā</a:t>
            </a:r>
            <a:r>
              <a:rPr lang="fr-CA" b="1" dirty="0"/>
              <a:t> </a:t>
            </a:r>
            <a:endParaRPr lang="fr-CA" dirty="0"/>
          </a:p>
          <a:p>
            <a:r>
              <a:rPr lang="fr-CA" b="1" dirty="0" err="1"/>
              <a:t>Programe</a:t>
            </a:r>
            <a:r>
              <a:rPr lang="fr-CA" b="1" dirty="0"/>
              <a:t> </a:t>
            </a:r>
            <a:r>
              <a:rPr lang="fr-CA" b="1" dirty="0" err="1"/>
              <a:t>universale</a:t>
            </a:r>
            <a:r>
              <a:rPr lang="fr-CA" b="1" dirty="0"/>
              <a:t> care </a:t>
            </a:r>
            <a:r>
              <a:rPr lang="fr-CA" b="1" dirty="0" err="1"/>
              <a:t>vizeazā</a:t>
            </a:r>
            <a:r>
              <a:rPr lang="fr-CA" b="1" dirty="0"/>
              <a:t> </a:t>
            </a:r>
            <a:r>
              <a:rPr lang="fr-CA" b="1" dirty="0" err="1"/>
              <a:t>populaţii</a:t>
            </a:r>
            <a:r>
              <a:rPr lang="fr-CA" b="1" dirty="0"/>
              <a:t> </a:t>
            </a:r>
            <a:r>
              <a:rPr lang="fr-CA" b="1" dirty="0" err="1"/>
              <a:t>întregi</a:t>
            </a:r>
            <a:r>
              <a:rPr lang="fr-CA" b="1" dirty="0"/>
              <a:t>, </a:t>
            </a:r>
            <a:r>
              <a:rPr lang="fr-CA" b="1" dirty="0" err="1"/>
              <a:t>independent</a:t>
            </a:r>
            <a:r>
              <a:rPr lang="fr-CA" b="1" dirty="0"/>
              <a:t> de </a:t>
            </a:r>
            <a:r>
              <a:rPr lang="fr-CA" b="1" dirty="0" err="1"/>
              <a:t>nivelele</a:t>
            </a:r>
            <a:r>
              <a:rPr lang="fr-CA" b="1" dirty="0"/>
              <a:t> de </a:t>
            </a:r>
            <a:r>
              <a:rPr lang="fr-CA" b="1" dirty="0" err="1"/>
              <a:t>stres</a:t>
            </a:r>
            <a:r>
              <a:rPr lang="fr-CA" b="1" dirty="0"/>
              <a:t> </a:t>
            </a:r>
            <a:r>
              <a:rPr lang="fr-CA" b="1" dirty="0" err="1"/>
              <a:t>perceput</a:t>
            </a:r>
            <a:r>
              <a:rPr lang="fr-CA" b="1" dirty="0"/>
              <a:t> de </a:t>
            </a:r>
            <a:r>
              <a:rPr lang="fr-CA" b="1" dirty="0" err="1"/>
              <a:t>persoanele</a:t>
            </a:r>
            <a:r>
              <a:rPr lang="fr-CA" b="1" dirty="0"/>
              <a:t> care le </a:t>
            </a:r>
            <a:r>
              <a:rPr lang="fr-CA" b="1" dirty="0" err="1"/>
              <a:t>compun</a:t>
            </a:r>
            <a:r>
              <a:rPr lang="fr-CA" b="1" dirty="0"/>
              <a:t> </a:t>
            </a:r>
            <a:r>
              <a:rPr lang="fr-CA" b="1" dirty="0" err="1"/>
              <a:t>sau</a:t>
            </a:r>
            <a:r>
              <a:rPr lang="fr-CA" b="1" dirty="0"/>
              <a:t> de </a:t>
            </a:r>
            <a:r>
              <a:rPr lang="fr-CA" b="1" dirty="0" err="1"/>
              <a:t>diferenţele</a:t>
            </a:r>
            <a:r>
              <a:rPr lang="fr-CA" b="1" dirty="0"/>
              <a:t> inter-</a:t>
            </a:r>
            <a:r>
              <a:rPr lang="fr-CA" b="1" dirty="0" err="1"/>
              <a:t>individuale</a:t>
            </a:r>
            <a:endParaRPr lang="fr-CA" dirty="0"/>
          </a:p>
          <a:p>
            <a:pPr marL="0" indent="0">
              <a:buNone/>
            </a:pPr>
            <a:r>
              <a:rPr lang="fr-CA" b="1" dirty="0"/>
              <a:t> </a:t>
            </a:r>
            <a:endParaRPr lang="fr-CA" dirty="0"/>
          </a:p>
          <a:p>
            <a:r>
              <a:rPr lang="fr-CA" b="1" dirty="0"/>
              <a:t>Programme </a:t>
            </a:r>
            <a:r>
              <a:rPr lang="fr-CA" b="1" dirty="0" err="1"/>
              <a:t>bazate</a:t>
            </a:r>
            <a:r>
              <a:rPr lang="fr-CA" b="1" dirty="0"/>
              <a:t> </a:t>
            </a:r>
            <a:r>
              <a:rPr lang="fr-CA" b="1" dirty="0" err="1"/>
              <a:t>pe</a:t>
            </a:r>
            <a:r>
              <a:rPr lang="fr-CA" b="1" dirty="0"/>
              <a:t> </a:t>
            </a:r>
            <a:r>
              <a:rPr lang="fr-CA" b="1" dirty="0" err="1"/>
              <a:t>dezvoltarea</a:t>
            </a:r>
            <a:r>
              <a:rPr lang="fr-CA" b="1" dirty="0"/>
              <a:t> </a:t>
            </a:r>
            <a:r>
              <a:rPr lang="fr-CA" b="1" dirty="0" err="1"/>
              <a:t>factorilor</a:t>
            </a:r>
            <a:r>
              <a:rPr lang="fr-CA" b="1" dirty="0"/>
              <a:t> de </a:t>
            </a:r>
            <a:r>
              <a:rPr lang="fr-CA" b="1" dirty="0" err="1"/>
              <a:t>protecţie</a:t>
            </a:r>
            <a:r>
              <a:rPr lang="fr-CA" b="1" dirty="0"/>
              <a:t>, </a:t>
            </a:r>
            <a:r>
              <a:rPr lang="fr-CA" b="1" dirty="0" err="1"/>
              <a:t>având</a:t>
            </a:r>
            <a:r>
              <a:rPr lang="fr-CA" b="1" dirty="0"/>
              <a:t> un </a:t>
            </a:r>
            <a:r>
              <a:rPr lang="fr-CA" b="1" dirty="0" err="1"/>
              <a:t>caracter</a:t>
            </a:r>
            <a:r>
              <a:rPr lang="fr-CA" b="1" dirty="0"/>
              <a:t> </a:t>
            </a:r>
            <a:r>
              <a:rPr lang="fr-CA" b="1" dirty="0" err="1"/>
              <a:t>preventiv</a:t>
            </a:r>
            <a:r>
              <a:rPr lang="fr-CA" b="1" dirty="0"/>
              <a:t>.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653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 de </a:t>
            </a:r>
            <a:r>
              <a:rPr lang="fr-CA" b="1" dirty="0" err="1" smtClean="0"/>
              <a:t>programe</a:t>
            </a:r>
            <a:r>
              <a:rPr lang="fr-CA" b="1" dirty="0" smtClean="0"/>
              <a:t> </a:t>
            </a:r>
            <a:r>
              <a:rPr lang="fr-CA" b="1" dirty="0" err="1"/>
              <a:t>universale</a:t>
            </a:r>
            <a:r>
              <a:rPr lang="fr-CA" b="1" dirty="0"/>
              <a:t> 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i="1" dirty="0" err="1" smtClean="0"/>
              <a:t>Transforming</a:t>
            </a:r>
            <a:r>
              <a:rPr lang="fr-CA" b="1" i="1" dirty="0" smtClean="0"/>
              <a:t> </a:t>
            </a:r>
            <a:r>
              <a:rPr lang="fr-CA" b="1" i="1" dirty="0" err="1"/>
              <a:t>Lives</a:t>
            </a:r>
            <a:r>
              <a:rPr lang="fr-CA" b="1" i="1" dirty="0"/>
              <a:t> </a:t>
            </a:r>
            <a:r>
              <a:rPr lang="fr-CA" b="1" i="1" dirty="0" err="1"/>
              <a:t>Through</a:t>
            </a:r>
            <a:r>
              <a:rPr lang="fr-CA" b="1" i="1" dirty="0"/>
              <a:t> </a:t>
            </a:r>
            <a:r>
              <a:rPr lang="fr-CA" b="1" i="1" dirty="0" err="1"/>
              <a:t>Resilience</a:t>
            </a:r>
            <a:r>
              <a:rPr lang="fr-CA" b="1" i="1" dirty="0"/>
              <a:t> </a:t>
            </a:r>
            <a:r>
              <a:rPr lang="fr-CA" b="1" i="1" dirty="0" err="1"/>
              <a:t>Education</a:t>
            </a:r>
            <a:r>
              <a:rPr lang="fr-CA" b="1" dirty="0"/>
              <a:t> (Steinhardt et </a:t>
            </a:r>
            <a:r>
              <a:rPr lang="fr-CA" b="1" dirty="0" err="1"/>
              <a:t>Dolbier</a:t>
            </a:r>
            <a:r>
              <a:rPr lang="fr-CA" b="1" dirty="0"/>
              <a:t>, 2008) </a:t>
            </a:r>
            <a:r>
              <a:rPr lang="fr-CA" b="1" dirty="0" err="1"/>
              <a:t>pentru</a:t>
            </a:r>
            <a:r>
              <a:rPr lang="fr-CA" b="1" dirty="0"/>
              <a:t> </a:t>
            </a:r>
            <a:r>
              <a:rPr lang="fr-CA" b="1" dirty="0" err="1"/>
              <a:t>studenţii</a:t>
            </a:r>
            <a:r>
              <a:rPr lang="fr-CA" b="1" dirty="0"/>
              <a:t> </a:t>
            </a:r>
            <a:r>
              <a:rPr lang="fr-CA" b="1" dirty="0" err="1"/>
              <a:t>colegiilor</a:t>
            </a:r>
            <a:r>
              <a:rPr lang="fr-CA" b="1" dirty="0"/>
              <a:t> </a:t>
            </a:r>
            <a:r>
              <a:rPr lang="fr-CA" b="1" dirty="0" err="1"/>
              <a:t>universitare</a:t>
            </a:r>
            <a:r>
              <a:rPr lang="fr-CA" b="1" dirty="0"/>
              <a:t> </a:t>
            </a:r>
            <a:r>
              <a:rPr lang="fr-CA" b="1" dirty="0" err="1"/>
              <a:t>nord-americane</a:t>
            </a:r>
            <a:r>
              <a:rPr lang="fr-CA" b="1" dirty="0"/>
              <a:t>;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r>
              <a:rPr lang="fr-CA" dirty="0" smtClean="0"/>
              <a:t> </a:t>
            </a:r>
            <a:r>
              <a:rPr lang="fr-CA" b="1" i="1" dirty="0" err="1"/>
              <a:t>Comprehensive</a:t>
            </a:r>
            <a:r>
              <a:rPr lang="fr-CA" b="1" i="1" dirty="0"/>
              <a:t> </a:t>
            </a:r>
            <a:r>
              <a:rPr lang="fr-CA" b="1" i="1" dirty="0" err="1"/>
              <a:t>Soldier</a:t>
            </a:r>
            <a:r>
              <a:rPr lang="fr-CA" b="1" i="1" dirty="0"/>
              <a:t> Fitness</a:t>
            </a:r>
            <a:r>
              <a:rPr lang="fr-CA" b="1" dirty="0"/>
              <a:t> (CSF), </a:t>
            </a:r>
            <a:r>
              <a:rPr lang="fr-CA" b="1" dirty="0" err="1"/>
              <a:t>utilizat</a:t>
            </a:r>
            <a:r>
              <a:rPr lang="fr-CA" b="1" dirty="0"/>
              <a:t> </a:t>
            </a:r>
            <a:r>
              <a:rPr lang="fr-CA" b="1" dirty="0" err="1"/>
              <a:t>în</a:t>
            </a:r>
            <a:r>
              <a:rPr lang="fr-CA" b="1" dirty="0"/>
              <a:t> </a:t>
            </a:r>
            <a:r>
              <a:rPr lang="fr-CA" b="1" dirty="0" err="1"/>
              <a:t>armata</a:t>
            </a:r>
            <a:r>
              <a:rPr lang="fr-CA" b="1" dirty="0"/>
              <a:t> </a:t>
            </a:r>
            <a:r>
              <a:rPr lang="fr-CA" b="1" dirty="0" err="1"/>
              <a:t>americanā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469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/>
              <a:t>Noul</a:t>
            </a:r>
            <a:r>
              <a:rPr lang="en-CA" b="1" dirty="0"/>
              <a:t> </a:t>
            </a:r>
            <a:r>
              <a:rPr lang="en-CA" b="1" dirty="0" err="1"/>
              <a:t>rol</a:t>
            </a:r>
            <a:r>
              <a:rPr lang="en-CA" b="1" dirty="0"/>
              <a:t> al </a:t>
            </a:r>
            <a:r>
              <a:rPr lang="en-CA" b="1" dirty="0" err="1"/>
              <a:t>specialiştilor</a:t>
            </a:r>
            <a:r>
              <a:rPr lang="en-CA" b="1" dirty="0"/>
              <a:t> </a:t>
            </a:r>
            <a:r>
              <a:rPr lang="en-CA" b="1" dirty="0" err="1"/>
              <a:t>în</a:t>
            </a:r>
            <a:r>
              <a:rPr lang="en-CA" b="1" dirty="0"/>
              <a:t> </a:t>
            </a:r>
            <a:r>
              <a:rPr lang="en-CA" b="1" dirty="0" err="1"/>
              <a:t>sanatate</a:t>
            </a:r>
            <a:r>
              <a:rPr lang="en-CA" b="1" dirty="0"/>
              <a:t> </a:t>
            </a:r>
            <a:r>
              <a:rPr lang="en-CA" b="1" dirty="0" err="1"/>
              <a:t>mintale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/>
              <a:t>mai </a:t>
            </a:r>
            <a:r>
              <a:rPr lang="fr-CA" b="1" dirty="0" err="1"/>
              <a:t>multā</a:t>
            </a:r>
            <a:r>
              <a:rPr lang="fr-CA" b="1" dirty="0"/>
              <a:t> </a:t>
            </a:r>
            <a:r>
              <a:rPr lang="fr-CA" b="1" dirty="0" err="1"/>
              <a:t>prevenţie</a:t>
            </a:r>
            <a:endParaRPr lang="fr-CA" dirty="0"/>
          </a:p>
          <a:p>
            <a:r>
              <a:rPr lang="fr-CA" b="1" dirty="0" err="1" smtClean="0"/>
              <a:t>promovarea</a:t>
            </a:r>
            <a:r>
              <a:rPr lang="fr-CA" b="1" dirty="0" smtClean="0"/>
              <a:t> </a:t>
            </a:r>
            <a:r>
              <a:rPr lang="fr-CA" b="1" dirty="0"/>
              <a:t>une </a:t>
            </a:r>
            <a:r>
              <a:rPr lang="fr-CA" b="1" dirty="0" err="1"/>
              <a:t>culturi</a:t>
            </a:r>
            <a:r>
              <a:rPr lang="fr-CA" b="1" dirty="0"/>
              <a:t> a </a:t>
            </a:r>
            <a:r>
              <a:rPr lang="fr-CA" b="1" dirty="0" err="1"/>
              <a:t>rezilienţei</a:t>
            </a:r>
            <a:endParaRPr lang="fr-CA" dirty="0"/>
          </a:p>
          <a:p>
            <a:r>
              <a:rPr lang="fr-CA" b="1" dirty="0" err="1" smtClean="0"/>
              <a:t>angajament</a:t>
            </a:r>
            <a:r>
              <a:rPr lang="fr-CA" b="1" dirty="0"/>
              <a:t>, </a:t>
            </a:r>
            <a:r>
              <a:rPr lang="fr-CA" b="1" dirty="0" err="1"/>
              <a:t>implicare</a:t>
            </a:r>
            <a:r>
              <a:rPr lang="fr-CA" b="1" dirty="0"/>
              <a:t> </a:t>
            </a:r>
            <a:r>
              <a:rPr lang="fr-CA" b="1" dirty="0" err="1"/>
              <a:t>societalā</a:t>
            </a:r>
            <a:r>
              <a:rPr lang="fr-CA" b="1" dirty="0"/>
              <a:t> </a:t>
            </a:r>
            <a:r>
              <a:rPr lang="fr-CA" b="1" dirty="0" err="1"/>
              <a:t>crescutā</a:t>
            </a:r>
            <a:endParaRPr lang="fr-CA" dirty="0"/>
          </a:p>
          <a:p>
            <a:r>
              <a:rPr lang="fr-CA" b="1" dirty="0" err="1" smtClean="0"/>
              <a:t>abordare</a:t>
            </a:r>
            <a:r>
              <a:rPr lang="fr-CA" b="1" dirty="0" smtClean="0"/>
              <a:t> </a:t>
            </a:r>
            <a:r>
              <a:rPr lang="fr-CA" b="1" dirty="0" err="1"/>
              <a:t>interdisciplinarā</a:t>
            </a:r>
            <a:endParaRPr lang="fr-CA" dirty="0"/>
          </a:p>
          <a:p>
            <a:r>
              <a:rPr lang="fr-CA" b="1" dirty="0" err="1" smtClean="0"/>
              <a:t>întarirea</a:t>
            </a:r>
            <a:r>
              <a:rPr lang="fr-CA" b="1" dirty="0" smtClean="0"/>
              <a:t> </a:t>
            </a:r>
            <a:r>
              <a:rPr lang="fr-CA" b="1" dirty="0" err="1"/>
              <a:t>relaţiei</a:t>
            </a:r>
            <a:r>
              <a:rPr lang="fr-CA" b="1" dirty="0"/>
              <a:t> </a:t>
            </a:r>
            <a:r>
              <a:rPr lang="fr-CA" b="1" dirty="0" err="1"/>
              <a:t>cu</a:t>
            </a:r>
            <a:r>
              <a:rPr lang="fr-CA" b="1" dirty="0"/>
              <a:t> </a:t>
            </a:r>
            <a:r>
              <a:rPr lang="fr-CA" b="1" dirty="0" err="1"/>
              <a:t>cercetarea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341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3817" y="3123210"/>
            <a:ext cx="8657113" cy="18994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fr-FR" sz="7200" b="1" spc="-1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Mulţumesc</a:t>
            </a:r>
            <a:r>
              <a:rPr lang="fr-FR" sz="7200" b="1" spc="-1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fr-FR" sz="7200" b="1" spc="-1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pentru</a:t>
            </a:r>
            <a:r>
              <a:rPr lang="fr-FR" sz="7200" b="1" spc="-1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fr-FR" sz="7200" b="1" spc="-150" dirty="0" err="1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atenţie</a:t>
            </a:r>
            <a:r>
              <a:rPr lang="fr-FR" sz="7200" b="1" spc="-1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!</a:t>
            </a:r>
            <a:endParaRPr lang="fr-FR" sz="7200" b="1" cap="none" spc="-150" dirty="0">
              <a:ln w="0">
                <a:solidFill>
                  <a:schemeClr val="tx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1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0743" y="1208313"/>
            <a:ext cx="3790074" cy="5560621"/>
          </a:xfrm>
        </p:spPr>
        <p:txBody>
          <a:bodyPr>
            <a:normAutofit/>
          </a:bodyPr>
          <a:lstStyle/>
          <a:p>
            <a:r>
              <a:rPr lang="fr-CA" b="1" i="1" dirty="0"/>
              <a:t>Archives générales de médecine</a:t>
            </a:r>
            <a:r>
              <a:rPr lang="fr-CA" b="1" dirty="0"/>
              <a:t>,  </a:t>
            </a:r>
            <a:r>
              <a:rPr lang="fr-CA" b="1" dirty="0" err="1"/>
              <a:t>septembrie</a:t>
            </a:r>
            <a:r>
              <a:rPr lang="fr-CA" b="1" dirty="0"/>
              <a:t> 1877</a:t>
            </a:r>
            <a:endParaRPr lang="fr-CA" dirty="0"/>
          </a:p>
          <a:p>
            <a:r>
              <a:rPr lang="fr-CA" b="1" dirty="0"/>
              <a:t>Dr. J.P. Falret </a:t>
            </a:r>
            <a:endParaRPr lang="fr-CA" b="1" dirty="0" smtClean="0"/>
          </a:p>
          <a:p>
            <a:r>
              <a:rPr lang="fr-CA" b="1" dirty="0" err="1" smtClean="0"/>
              <a:t>şi</a:t>
            </a:r>
            <a:r>
              <a:rPr lang="fr-CA" b="1" dirty="0" smtClean="0"/>
              <a:t> </a:t>
            </a:r>
            <a:r>
              <a:rPr lang="fr-CA" b="1" dirty="0"/>
              <a:t>Dr. Ernest-Charles Lasègue</a:t>
            </a:r>
            <a:endParaRPr lang="fr-CA" dirty="0"/>
          </a:p>
          <a:p>
            <a:r>
              <a:rPr lang="fr-CA" b="1" dirty="0"/>
              <a:t>“La folie à deux ou folie communiquée »</a:t>
            </a:r>
            <a:endParaRPr lang="fr-CA" dirty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55" y="179615"/>
            <a:ext cx="3881095" cy="54033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817" y="2392356"/>
            <a:ext cx="3459575" cy="383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4929" y="365125"/>
            <a:ext cx="11108871" cy="1325563"/>
          </a:xfrm>
        </p:spPr>
        <p:txBody>
          <a:bodyPr/>
          <a:lstStyle/>
          <a:p>
            <a:pPr algn="ctr"/>
            <a:r>
              <a:rPr lang="fr-CA" b="1" dirty="0" smtClean="0"/>
              <a:t>DSM-IV-TR                         DSM-5</a:t>
            </a:r>
            <a:endParaRPr lang="fr-CA" b="1" dirty="0"/>
          </a:p>
        </p:txBody>
      </p:sp>
      <p:pic>
        <p:nvPicPr>
          <p:cNvPr id="6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4956" y="1576388"/>
            <a:ext cx="2707573" cy="39093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059" y="1375929"/>
            <a:ext cx="3799467" cy="45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/>
              <a:t>Psihoze</a:t>
            </a:r>
            <a:r>
              <a:rPr lang="fr-CA" b="1" dirty="0"/>
              <a:t>/</a:t>
            </a:r>
            <a:r>
              <a:rPr lang="fr-CA" b="1" dirty="0" err="1"/>
              <a:t>nevroze</a:t>
            </a:r>
            <a:r>
              <a:rPr lang="fr-CA" b="1" dirty="0"/>
              <a:t> </a:t>
            </a:r>
            <a:r>
              <a:rPr lang="fr-CA" b="1" dirty="0" err="1"/>
              <a:t>colective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/>
              <a:t>Salem, 1692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86" y="1523128"/>
            <a:ext cx="7021285" cy="534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Alte exemple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/>
              <a:t>Saint </a:t>
            </a:r>
            <a:r>
              <a:rPr lang="fr-CA" b="1" dirty="0"/>
              <a:t>Médard 1727-1732</a:t>
            </a:r>
            <a:endParaRPr lang="fr-CA" dirty="0"/>
          </a:p>
          <a:p>
            <a:r>
              <a:rPr lang="fr-CA" b="1" dirty="0" smtClean="0"/>
              <a:t>Morzine </a:t>
            </a:r>
            <a:r>
              <a:rPr lang="fr-CA" b="1" dirty="0"/>
              <a:t>1857-1870</a:t>
            </a:r>
            <a:endParaRPr lang="fr-CA" dirty="0"/>
          </a:p>
          <a:p>
            <a:r>
              <a:rPr lang="fr-CA" b="1" dirty="0" smtClean="0"/>
              <a:t>Port </a:t>
            </a:r>
            <a:r>
              <a:rPr lang="fr-CA" b="1" dirty="0"/>
              <a:t>Gentil (Gabon, 2001)</a:t>
            </a:r>
            <a:endParaRPr lang="fr-CA" dirty="0"/>
          </a:p>
          <a:p>
            <a:r>
              <a:rPr lang="fr-CA" b="1" dirty="0" err="1" smtClean="0"/>
              <a:t>Luauté</a:t>
            </a:r>
            <a:r>
              <a:rPr lang="fr-CA" b="1" dirty="0" smtClean="0"/>
              <a:t> </a:t>
            </a:r>
            <a:r>
              <a:rPr lang="fr-CA" b="1" dirty="0"/>
              <a:t>&amp; </a:t>
            </a:r>
            <a:r>
              <a:rPr lang="fr-CA" b="1" dirty="0" err="1"/>
              <a:t>Saladini</a:t>
            </a:r>
            <a:r>
              <a:rPr lang="fr-CA" b="1" dirty="0"/>
              <a:t> (</a:t>
            </a:r>
            <a:r>
              <a:rPr lang="fr-CA" b="1" i="1" dirty="0"/>
              <a:t>Annales Médico-Psychologiques</a:t>
            </a:r>
            <a:r>
              <a:rPr lang="fr-CA" b="1" dirty="0"/>
              <a:t>, 2007)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189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411"/>
          </a:xfrm>
        </p:spPr>
        <p:txBody>
          <a:bodyPr/>
          <a:lstStyle/>
          <a:p>
            <a:r>
              <a:rPr lang="fr-CA" b="1" dirty="0" err="1"/>
              <a:t>Tranziţie</a:t>
            </a:r>
            <a:r>
              <a:rPr lang="fr-CA" b="1" dirty="0"/>
              <a:t> </a:t>
            </a:r>
            <a:r>
              <a:rPr lang="fr-CA" b="1" dirty="0" err="1"/>
              <a:t>grup</a:t>
            </a:r>
            <a:r>
              <a:rPr lang="fr-CA" b="1" dirty="0"/>
              <a:t>/</a:t>
            </a:r>
            <a:r>
              <a:rPr lang="fr-CA" b="1" dirty="0" err="1"/>
              <a:t>colectivitate</a:t>
            </a:r>
            <a:r>
              <a:rPr lang="fr-CA" b="1" dirty="0"/>
              <a:t> → </a:t>
            </a:r>
            <a:r>
              <a:rPr lang="fr-CA" b="1" dirty="0" err="1"/>
              <a:t>societate</a:t>
            </a:r>
            <a:r>
              <a:rPr lang="fr-CA" b="1" dirty="0"/>
              <a:t> (1)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614" y="1828799"/>
            <a:ext cx="1828799" cy="4348163"/>
          </a:xfrm>
        </p:spPr>
        <p:txBody>
          <a:bodyPr/>
          <a:lstStyle/>
          <a:p>
            <a:r>
              <a:rPr lang="fr-CA" b="1" dirty="0"/>
              <a:t>Rapa Nui</a:t>
            </a:r>
            <a:endParaRPr lang="fr-CA" dirty="0"/>
          </a:p>
          <a:p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413" y="1278536"/>
            <a:ext cx="9192986" cy="553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fr-CA" b="1" dirty="0" err="1"/>
              <a:t>Tranziţie</a:t>
            </a:r>
            <a:r>
              <a:rPr lang="fr-CA" b="1" dirty="0"/>
              <a:t> </a:t>
            </a:r>
            <a:r>
              <a:rPr lang="fr-CA" b="1" dirty="0" err="1"/>
              <a:t>grup</a:t>
            </a:r>
            <a:r>
              <a:rPr lang="fr-CA" b="1" dirty="0"/>
              <a:t>/</a:t>
            </a:r>
            <a:r>
              <a:rPr lang="fr-CA" b="1" dirty="0" err="1"/>
              <a:t>colectivitate</a:t>
            </a:r>
            <a:r>
              <a:rPr lang="fr-CA" b="1" dirty="0"/>
              <a:t> → </a:t>
            </a:r>
            <a:r>
              <a:rPr lang="fr-CA" b="1" dirty="0" err="1"/>
              <a:t>societate</a:t>
            </a:r>
            <a:r>
              <a:rPr lang="fr-CA" b="1" dirty="0"/>
              <a:t> (2)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94114" y="2955471"/>
            <a:ext cx="3722915" cy="3221492"/>
          </a:xfrm>
        </p:spPr>
        <p:txBody>
          <a:bodyPr/>
          <a:lstStyle/>
          <a:p>
            <a:r>
              <a:rPr lang="fr-CA" b="1" dirty="0" err="1"/>
              <a:t>Nazismul</a:t>
            </a:r>
            <a:r>
              <a:rPr lang="fr-CA" b="1" dirty="0"/>
              <a:t> ca </a:t>
            </a:r>
            <a:r>
              <a:rPr lang="fr-CA" b="1" dirty="0" err="1"/>
              <a:t>psihozā</a:t>
            </a:r>
            <a:r>
              <a:rPr lang="fr-CA" b="1" dirty="0"/>
              <a:t> </a:t>
            </a:r>
            <a:r>
              <a:rPr lang="fr-CA" b="1" dirty="0" err="1"/>
              <a:t>colectivā</a:t>
            </a:r>
            <a:endParaRPr lang="fr-CA" dirty="0"/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" r="3253" b="52857"/>
          <a:stretch/>
        </p:blipFill>
        <p:spPr>
          <a:xfrm rot="5400000">
            <a:off x="4926218" y="2109538"/>
            <a:ext cx="5651544" cy="384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 err="1"/>
              <a:t>Tranziţie</a:t>
            </a:r>
            <a:r>
              <a:rPr lang="fr-CA" b="1" dirty="0"/>
              <a:t> </a:t>
            </a:r>
            <a:r>
              <a:rPr lang="fr-CA" b="1" dirty="0" err="1"/>
              <a:t>grup</a:t>
            </a:r>
            <a:r>
              <a:rPr lang="fr-CA" b="1" dirty="0"/>
              <a:t>/</a:t>
            </a:r>
            <a:r>
              <a:rPr lang="fr-CA" b="1" dirty="0" err="1"/>
              <a:t>colectivitate</a:t>
            </a:r>
            <a:r>
              <a:rPr lang="fr-CA" b="1" dirty="0"/>
              <a:t> → </a:t>
            </a:r>
            <a:r>
              <a:rPr lang="fr-CA" b="1" dirty="0" err="1"/>
              <a:t>societate</a:t>
            </a:r>
            <a:r>
              <a:rPr lang="fr-CA" b="1" dirty="0"/>
              <a:t> (3)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40970" y="1825625"/>
            <a:ext cx="10466615" cy="4526189"/>
          </a:xfrm>
        </p:spPr>
        <p:txBody>
          <a:bodyPr/>
          <a:lstStyle/>
          <a:p>
            <a:r>
              <a:rPr lang="fr-CA" b="1" dirty="0" err="1"/>
              <a:t>Violenţe</a:t>
            </a:r>
            <a:r>
              <a:rPr lang="fr-CA" b="1" dirty="0"/>
              <a:t> de </a:t>
            </a:r>
            <a:r>
              <a:rPr lang="fr-CA" b="1" dirty="0" err="1"/>
              <a:t>masā</a:t>
            </a:r>
            <a:r>
              <a:rPr lang="fr-CA" b="1" dirty="0"/>
              <a:t>, </a:t>
            </a:r>
            <a:r>
              <a:rPr lang="fr-CA" b="1" dirty="0" err="1"/>
              <a:t>psihiatrizarea</a:t>
            </a:r>
            <a:r>
              <a:rPr lang="fr-CA" b="1" dirty="0"/>
              <a:t> </a:t>
            </a:r>
            <a:r>
              <a:rPr lang="fr-CA" b="1" dirty="0" err="1"/>
              <a:t>fenomenelor</a:t>
            </a:r>
            <a:r>
              <a:rPr lang="fr-CA" b="1" dirty="0"/>
              <a:t> </a:t>
            </a:r>
            <a:r>
              <a:rPr lang="fr-CA" b="1" dirty="0" err="1"/>
              <a:t>constatate</a:t>
            </a:r>
            <a:endParaRPr lang="fr-CA" dirty="0"/>
          </a:p>
          <a:p>
            <a:r>
              <a:rPr lang="en-CA" b="1" dirty="0"/>
              <a:t>Elliott, M., Bishop, K., &amp; Stokes, P. (2004). Societal PTSD? Historic shock in Northern Ireland. </a:t>
            </a:r>
            <a:r>
              <a:rPr lang="en-CA" b="1" i="1" dirty="0"/>
              <a:t>Psychotherapy and Politics International</a:t>
            </a:r>
            <a:r>
              <a:rPr lang="en-CA" b="1" dirty="0"/>
              <a:t>, </a:t>
            </a:r>
            <a:r>
              <a:rPr lang="en-CA" b="1" i="1" dirty="0"/>
              <a:t>2</a:t>
            </a:r>
            <a:r>
              <a:rPr lang="en-CA" b="1" dirty="0"/>
              <a:t>(1), 1-15.</a:t>
            </a:r>
            <a:endParaRPr lang="fr-CA" dirty="0"/>
          </a:p>
          <a:p>
            <a:r>
              <a:rPr lang="fr-CA" b="1" dirty="0" err="1"/>
              <a:t>Descrierea</a:t>
            </a:r>
            <a:r>
              <a:rPr lang="fr-CA" b="1" dirty="0"/>
              <a:t> (la </a:t>
            </a:r>
            <a:r>
              <a:rPr lang="fr-CA" b="1" i="1" dirty="0"/>
              <a:t>Irish Institute for Psycho-Social </a:t>
            </a:r>
            <a:r>
              <a:rPr lang="fr-CA" b="1" i="1" dirty="0" err="1"/>
              <a:t>Studies</a:t>
            </a:r>
            <a:r>
              <a:rPr lang="fr-CA" b="1" dirty="0"/>
              <a:t>) </a:t>
            </a:r>
            <a:r>
              <a:rPr lang="fr-CA" b="1" dirty="0" err="1"/>
              <a:t>sindromului</a:t>
            </a:r>
            <a:r>
              <a:rPr lang="fr-CA" b="1" dirty="0"/>
              <a:t> « STRES POST-TRAUMATIC SOCIETAL » </a:t>
            </a:r>
            <a:r>
              <a:rPr lang="fr-CA" b="1" dirty="0" err="1"/>
              <a:t>în</a:t>
            </a:r>
            <a:r>
              <a:rPr lang="fr-CA" b="1" dirty="0"/>
              <a:t> </a:t>
            </a:r>
            <a:r>
              <a:rPr lang="fr-CA" b="1" dirty="0" err="1"/>
              <a:t>Irlanda</a:t>
            </a:r>
            <a:r>
              <a:rPr lang="fr-CA" b="1" dirty="0"/>
              <a:t> de Nord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27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Ce </a:t>
            </a:r>
            <a:r>
              <a:rPr lang="fr-CA" b="1" dirty="0" err="1"/>
              <a:t>fel</a:t>
            </a:r>
            <a:r>
              <a:rPr lang="fr-CA" b="1" dirty="0"/>
              <a:t> de </a:t>
            </a:r>
            <a:r>
              <a:rPr lang="fr-CA" b="1" dirty="0" err="1"/>
              <a:t>societate</a:t>
            </a:r>
            <a:r>
              <a:rPr lang="fr-CA" b="1" dirty="0"/>
              <a:t> </a:t>
            </a:r>
            <a:r>
              <a:rPr lang="fr-CA" b="1" dirty="0" err="1"/>
              <a:t>dorim</a:t>
            </a:r>
            <a:r>
              <a:rPr lang="fr-CA" b="1" dirty="0"/>
              <a:t>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err="1" smtClean="0"/>
              <a:t>sānātoasā</a:t>
            </a:r>
            <a:r>
              <a:rPr lang="fr-CA" b="1" dirty="0" smtClean="0"/>
              <a:t> </a:t>
            </a:r>
            <a:r>
              <a:rPr lang="fr-CA" b="1" dirty="0"/>
              <a:t>(Fromm, 1956; Horton, 2016)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r>
              <a:rPr lang="fr-CA" b="1" dirty="0" err="1" smtClean="0"/>
              <a:t>dezirabilā</a:t>
            </a:r>
            <a:r>
              <a:rPr lang="fr-CA" b="1" dirty="0" smtClean="0"/>
              <a:t> </a:t>
            </a:r>
            <a:r>
              <a:rPr lang="fr-CA" b="1" dirty="0"/>
              <a:t>(</a:t>
            </a:r>
            <a:r>
              <a:rPr lang="fr-CA" b="1" dirty="0" err="1"/>
              <a:t>Botez</a:t>
            </a:r>
            <a:r>
              <a:rPr lang="fr-CA" b="1" dirty="0"/>
              <a:t> &amp; </a:t>
            </a:r>
            <a:r>
              <a:rPr lang="fr-CA" b="1" dirty="0" err="1"/>
              <a:t>Celac</a:t>
            </a:r>
            <a:r>
              <a:rPr lang="fr-CA" b="1" dirty="0"/>
              <a:t>, 1983)</a:t>
            </a:r>
            <a:endParaRPr lang="fr-CA" dirty="0"/>
          </a:p>
          <a:p>
            <a:pPr marL="0" indent="0">
              <a:buNone/>
            </a:pPr>
            <a:r>
              <a:rPr lang="fr-CA" b="1" dirty="0"/>
              <a:t> </a:t>
            </a:r>
            <a:endParaRPr lang="fr-CA" dirty="0"/>
          </a:p>
          <a:p>
            <a:r>
              <a:rPr lang="fr-CA" b="1" dirty="0" err="1" smtClean="0"/>
              <a:t>rezilientā</a:t>
            </a:r>
            <a:r>
              <a:rPr lang="fr-CA" b="1" dirty="0" smtClean="0"/>
              <a:t> </a:t>
            </a:r>
            <a:r>
              <a:rPr lang="fr-CA" b="1" dirty="0"/>
              <a:t>(</a:t>
            </a:r>
            <a:r>
              <a:rPr lang="fr-CA" b="1" dirty="0" err="1"/>
              <a:t>Juhl</a:t>
            </a:r>
            <a:r>
              <a:rPr lang="fr-CA" b="1" dirty="0"/>
              <a:t>, 2009; Ionescu, 2014)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494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398</Words>
  <Application>Microsoft Office PowerPoint</Application>
  <PresentationFormat>Personnalisé</PresentationFormat>
  <Paragraphs>70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DSM-IV-TR                         DSM-5</vt:lpstr>
      <vt:lpstr>Psihoze/nevroze colective</vt:lpstr>
      <vt:lpstr>Alte exemple</vt:lpstr>
      <vt:lpstr>Tranziţie grup/colectivitate → societate (1)</vt:lpstr>
      <vt:lpstr>Tranziţie grup/colectivitate → societate (2)</vt:lpstr>
      <vt:lpstr>Tranziţie grup/colectivitate → societate (3)</vt:lpstr>
      <vt:lpstr>Ce fel de societate dorim?</vt:lpstr>
      <vt:lpstr>Lecţia daneza</vt:lpstr>
      <vt:lpstr>Necesitatea unei noi semiologii  (Eminescu,  Timpul, 4 ianuarie 1881)  </vt:lpstr>
      <vt:lpstr>Necesitatea unei noi semiologii (urmare) </vt:lpstr>
      <vt:lpstr>Programe de construcţie/întārire a rezilienţei (1) </vt:lpstr>
      <vt:lpstr>Programe de construcţie/întārire a rezilienţei (2)</vt:lpstr>
      <vt:lpstr>Exemple de programe universale </vt:lpstr>
      <vt:lpstr>Noul rol al specialiştilor în sanatate mintale</vt:lpstr>
      <vt:lpstr>Présentation PowerPoint</vt:lpstr>
    </vt:vector>
  </TitlesOfParts>
  <Company>UQTR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UQTR</dc:creator>
  <cp:lastModifiedBy>Serban Ionescu</cp:lastModifiedBy>
  <cp:revision>41</cp:revision>
  <dcterms:created xsi:type="dcterms:W3CDTF">2015-08-21T15:39:36Z</dcterms:created>
  <dcterms:modified xsi:type="dcterms:W3CDTF">2017-09-29T03:21:48Z</dcterms:modified>
</cp:coreProperties>
</file>