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331" r:id="rId3"/>
    <p:sldId id="322" r:id="rId4"/>
    <p:sldId id="332" r:id="rId5"/>
    <p:sldId id="333" r:id="rId6"/>
    <p:sldId id="346" r:id="rId7"/>
    <p:sldId id="361" r:id="rId8"/>
    <p:sldId id="372" r:id="rId9"/>
    <p:sldId id="371" r:id="rId10"/>
    <p:sldId id="373" r:id="rId11"/>
    <p:sldId id="387" r:id="rId12"/>
    <p:sldId id="370" r:id="rId13"/>
    <p:sldId id="375" r:id="rId14"/>
    <p:sldId id="376" r:id="rId15"/>
    <p:sldId id="377" r:id="rId16"/>
    <p:sldId id="380" r:id="rId17"/>
    <p:sldId id="378" r:id="rId18"/>
    <p:sldId id="379" r:id="rId19"/>
    <p:sldId id="381" r:id="rId20"/>
    <p:sldId id="354" r:id="rId21"/>
    <p:sldId id="355" r:id="rId22"/>
    <p:sldId id="356" r:id="rId23"/>
    <p:sldId id="389" r:id="rId24"/>
    <p:sldId id="360" r:id="rId25"/>
    <p:sldId id="358" r:id="rId26"/>
    <p:sldId id="362" r:id="rId27"/>
    <p:sldId id="374" r:id="rId28"/>
    <p:sldId id="357" r:id="rId29"/>
    <p:sldId id="349" r:id="rId30"/>
    <p:sldId id="351" r:id="rId31"/>
    <p:sldId id="350" r:id="rId32"/>
    <p:sldId id="419" r:id="rId33"/>
    <p:sldId id="423" r:id="rId34"/>
    <p:sldId id="424" r:id="rId35"/>
    <p:sldId id="422" r:id="rId36"/>
    <p:sldId id="421" r:id="rId37"/>
    <p:sldId id="352" r:id="rId38"/>
    <p:sldId id="353" r:id="rId39"/>
    <p:sldId id="334" r:id="rId40"/>
    <p:sldId id="420" r:id="rId41"/>
    <p:sldId id="368" r:id="rId42"/>
    <p:sldId id="390" r:id="rId43"/>
    <p:sldId id="391" r:id="rId44"/>
    <p:sldId id="385" r:id="rId45"/>
    <p:sldId id="384" r:id="rId46"/>
    <p:sldId id="311" r:id="rId47"/>
    <p:sldId id="383" r:id="rId48"/>
    <p:sldId id="313" r:id="rId49"/>
    <p:sldId id="392" r:id="rId50"/>
    <p:sldId id="393" r:id="rId51"/>
    <p:sldId id="398" r:id="rId52"/>
    <p:sldId id="399" r:id="rId53"/>
    <p:sldId id="400" r:id="rId54"/>
    <p:sldId id="401" r:id="rId55"/>
    <p:sldId id="402" r:id="rId56"/>
    <p:sldId id="403" r:id="rId57"/>
    <p:sldId id="404" r:id="rId58"/>
    <p:sldId id="417" r:id="rId59"/>
    <p:sldId id="405" r:id="rId60"/>
    <p:sldId id="406" r:id="rId61"/>
    <p:sldId id="416" r:id="rId62"/>
    <p:sldId id="407"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A50021"/>
    <a:srgbClr val="003300"/>
    <a:srgbClr val="000066"/>
    <a:srgbClr val="663300"/>
    <a:srgbClr val="006600"/>
    <a:srgbClr val="CC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8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A2ECBDF-FBEE-4FAE-94B9-0DB20F36A8B5}" type="datetimeFigureOut">
              <a:rPr lang="en-US"/>
              <a:pPr>
                <a:defRPr/>
              </a:pPr>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6AE548-4796-40EE-986D-9164ACA954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103181-85F2-4B63-9381-40C0044CE447}" type="slidenum">
              <a:rPr lang="en-US" smtClean="0"/>
              <a:pPr/>
              <a:t>59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583EB-36A0-4F24-A56F-9A15464B9F0D}" type="slidenum">
              <a:rPr lang="en-US" smtClean="0"/>
              <a:pPr/>
              <a:t>60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EFBB86-B75A-49AB-923D-FA15CF0468E4}" type="datetimeFigureOut">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1AEB85-E131-4351-A6FB-FD9A1AB595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114262-C5A8-4CE6-B595-B897012B59FF}" type="datetimeFigureOut">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4278CE-E18A-4EA2-938A-03883BF610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42AD01-D288-4FC7-B599-9B1D73C5E4E8}" type="datetimeFigureOut">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59088-B154-41BC-B3F5-24A607516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2E4564-CD65-46EC-BB94-667E7455E978}" type="datetimeFigureOut">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B32A73-C9A1-4A09-BD08-B9C9DAE739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5215EB-F31A-478E-87EA-1000DC85A6CA}" type="datetimeFigureOut">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54637-37A0-468D-AF8C-90DDB099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D5EB03-929C-4AEE-9BCF-AFB78D0827E2}" type="datetimeFigureOut">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710B23-B95A-406B-9FFD-6E0CAE3307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A6CE2E-94B4-48D9-AABD-B5D4C96AA96A}" type="datetimeFigureOut">
              <a:rPr lang="en-US"/>
              <a:pPr>
                <a:defRPr/>
              </a:pPr>
              <a:t>9/27/2017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BF76AF-7355-4626-9F9A-A51533E25B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461F9A-D0F2-4F53-9AB5-6EE740535F58}" type="datetimeFigureOut">
              <a:rPr lang="en-US"/>
              <a:pPr>
                <a:defRPr/>
              </a:pPr>
              <a:t>9/27/2017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4C593B-352E-4C8E-AE66-84176ADE21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E09BEF-6051-4011-ADFD-54A32E5A0CE8}" type="datetimeFigureOut">
              <a:rPr lang="en-US"/>
              <a:pPr>
                <a:defRPr/>
              </a:pPr>
              <a:t>9/27/2017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3B4260-81E8-4F3D-95D3-B622178BFC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9F4E35-640B-4176-99DD-C3BD532CA16F}" type="datetimeFigureOut">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6240B4-AE4B-48ED-A6FD-45C6156F3D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6FB4DA-021F-49CC-BA87-1142F325DB55}" type="datetimeFigureOut">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BFCEF-697A-4297-AB84-9B6C7178F3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D166B9-3F4A-4D05-B4E5-C852BB7128CE}" type="datetimeFigureOut">
              <a:rPr lang="en-US"/>
              <a:pPr>
                <a:defRPr/>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72AD29-E7D8-4B00-9097-44FF96CF98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gative-Emotions.jpg"/>
          <p:cNvPicPr>
            <a:picLocks noChangeAspect="1"/>
          </p:cNvPicPr>
          <p:nvPr/>
        </p:nvPicPr>
        <p:blipFill>
          <a:blip r:embed="rId2" cstate="print"/>
          <a:srcRect/>
          <a:stretch>
            <a:fillRect/>
          </a:stretch>
        </p:blipFill>
        <p:spPr bwMode="auto">
          <a:xfrm>
            <a:off x="0" y="0"/>
            <a:ext cx="9112250" cy="6858000"/>
          </a:xfrm>
          <a:prstGeom prst="rect">
            <a:avLst/>
          </a:prstGeom>
          <a:noFill/>
          <a:ln w="9525">
            <a:noFill/>
            <a:miter lim="800000"/>
            <a:headEnd/>
            <a:tailEnd/>
          </a:ln>
        </p:spPr>
      </p:pic>
      <p:sp>
        <p:nvSpPr>
          <p:cNvPr id="2051" name="Title 1"/>
          <p:cNvSpPr>
            <a:spLocks noGrp="1"/>
          </p:cNvSpPr>
          <p:nvPr>
            <p:ph type="title"/>
          </p:nvPr>
        </p:nvSpPr>
        <p:spPr/>
        <p:txBody>
          <a:bodyPr/>
          <a:lstStyle/>
          <a:p>
            <a:pPr eaLnBrk="1" hangingPunct="1"/>
            <a:endParaRPr lang="en-US" smtClean="0"/>
          </a:p>
        </p:txBody>
      </p:sp>
      <p:sp>
        <p:nvSpPr>
          <p:cNvPr id="2" name="Content Placeholder 2"/>
          <p:cNvSpPr>
            <a:spLocks noGrp="1"/>
          </p:cNvSpPr>
          <p:nvPr>
            <p:ph idx="1"/>
          </p:nvPr>
        </p:nvSpPr>
        <p:spPr/>
        <p:txBody>
          <a:bodyPr/>
          <a:lstStyle/>
          <a:p>
            <a:pPr algn="ctr">
              <a:buFont typeface="Arial" charset="0"/>
              <a:buNone/>
            </a:pPr>
            <a:r>
              <a:rPr lang="ro-RO" sz="5400" b="1" smtClean="0"/>
              <a:t>	</a:t>
            </a:r>
            <a:r>
              <a:rPr lang="ro-RO" sz="5400" b="1" smtClean="0">
                <a:solidFill>
                  <a:srgbClr val="800000"/>
                </a:solidFill>
              </a:rPr>
              <a:t>Abordarea </a:t>
            </a:r>
          </a:p>
          <a:p>
            <a:pPr algn="ctr">
              <a:buFont typeface="Arial" charset="0"/>
              <a:buNone/>
            </a:pPr>
            <a:r>
              <a:rPr lang="ro-RO" sz="7200" b="1" smtClean="0">
                <a:solidFill>
                  <a:srgbClr val="800000"/>
                </a:solidFill>
              </a:rPr>
              <a:t>	emoţiilor negative </a:t>
            </a:r>
          </a:p>
          <a:p>
            <a:pPr lvl="1" algn="ctr">
              <a:buFont typeface="Arial" charset="0"/>
              <a:buNone/>
            </a:pPr>
            <a:r>
              <a:rPr lang="ro-RO" sz="5400" b="1" smtClean="0">
                <a:solidFill>
                  <a:srgbClr val="800000"/>
                </a:solidFill>
              </a:rPr>
              <a:t>în hipnopsihoterapie</a:t>
            </a:r>
            <a:endParaRPr lang="en-US" sz="5400" smtClean="0">
              <a:solidFill>
                <a:srgbClr val="800000"/>
              </a:solidFill>
            </a:endParaRPr>
          </a:p>
          <a:p>
            <a:endParaRPr lang="ro-RO" sz="2400" smtClean="0"/>
          </a:p>
          <a:p>
            <a:pPr algn="r"/>
            <a:r>
              <a:rPr lang="ro-RO" sz="2400" b="1" smtClean="0">
                <a:solidFill>
                  <a:srgbClr val="A50021"/>
                </a:solidFill>
              </a:rPr>
              <a:t>Autor: </a:t>
            </a:r>
            <a:r>
              <a:rPr lang="ro-RO" sz="2800" b="1" smtClean="0">
                <a:solidFill>
                  <a:srgbClr val="800000"/>
                </a:solidFill>
              </a:rPr>
              <a:t>Jenő-László Vargha, </a:t>
            </a:r>
            <a:r>
              <a:rPr lang="ro-RO" sz="2400" b="1" smtClean="0">
                <a:solidFill>
                  <a:srgbClr val="800000"/>
                </a:solidFill>
              </a:rPr>
              <a:t>PhD</a:t>
            </a:r>
            <a:endParaRPr lang="en-US" sz="2400" b="1" smtClean="0">
              <a:solidFill>
                <a:srgbClr val="800000"/>
              </a:solidFill>
            </a:endParaRPr>
          </a:p>
          <a:p>
            <a:pPr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3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80">
                                          <p:stCondLst>
                                            <p:cond delay="0"/>
                                          </p:stCondLst>
                                        </p:cTn>
                                        <p:tgtEl>
                                          <p:spTgt spid="2">
                                            <p:txEl>
                                              <p:pRg st="1" end="1"/>
                                            </p:txEl>
                                          </p:spTgt>
                                        </p:tgtEl>
                                      </p:cBhvr>
                                    </p:animEffect>
                                    <p:anim calcmode="lin" valueType="num">
                                      <p:cBhvr>
                                        <p:cTn id="15"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1" end="1"/>
                                            </p:txEl>
                                          </p:spTgt>
                                        </p:tgtEl>
                                      </p:cBhvr>
                                      <p:to x="100000" y="60000"/>
                                    </p:animScale>
                                    <p:animScale>
                                      <p:cBhvr>
                                        <p:cTn id="21" dur="166" decel="50000">
                                          <p:stCondLst>
                                            <p:cond delay="676"/>
                                          </p:stCondLst>
                                        </p:cTn>
                                        <p:tgtEl>
                                          <p:spTgt spid="2">
                                            <p:txEl>
                                              <p:pRg st="1" end="1"/>
                                            </p:txEl>
                                          </p:spTgt>
                                        </p:tgtEl>
                                      </p:cBhvr>
                                      <p:to x="100000" y="100000"/>
                                    </p:animScale>
                                    <p:animScale>
                                      <p:cBhvr>
                                        <p:cTn id="22" dur="26">
                                          <p:stCondLst>
                                            <p:cond delay="1312"/>
                                          </p:stCondLst>
                                        </p:cTn>
                                        <p:tgtEl>
                                          <p:spTgt spid="2">
                                            <p:txEl>
                                              <p:pRg st="1" end="1"/>
                                            </p:txEl>
                                          </p:spTgt>
                                        </p:tgtEl>
                                      </p:cBhvr>
                                      <p:to x="100000" y="80000"/>
                                    </p:animScale>
                                    <p:animScale>
                                      <p:cBhvr>
                                        <p:cTn id="23" dur="166" decel="50000">
                                          <p:stCondLst>
                                            <p:cond delay="1338"/>
                                          </p:stCondLst>
                                        </p:cTn>
                                        <p:tgtEl>
                                          <p:spTgt spid="2">
                                            <p:txEl>
                                              <p:pRg st="1" end="1"/>
                                            </p:txEl>
                                          </p:spTgt>
                                        </p:tgtEl>
                                      </p:cBhvr>
                                      <p:to x="100000" y="100000"/>
                                    </p:animScale>
                                    <p:animScale>
                                      <p:cBhvr>
                                        <p:cTn id="24" dur="26">
                                          <p:stCondLst>
                                            <p:cond delay="1642"/>
                                          </p:stCondLst>
                                        </p:cTn>
                                        <p:tgtEl>
                                          <p:spTgt spid="2">
                                            <p:txEl>
                                              <p:pRg st="1" end="1"/>
                                            </p:txEl>
                                          </p:spTgt>
                                        </p:tgtEl>
                                      </p:cBhvr>
                                      <p:to x="100000" y="90000"/>
                                    </p:animScale>
                                    <p:animScale>
                                      <p:cBhvr>
                                        <p:cTn id="25" dur="166" decel="50000">
                                          <p:stCondLst>
                                            <p:cond delay="1668"/>
                                          </p:stCondLst>
                                        </p:cTn>
                                        <p:tgtEl>
                                          <p:spTgt spid="2">
                                            <p:txEl>
                                              <p:pRg st="1" end="1"/>
                                            </p:txEl>
                                          </p:spTgt>
                                        </p:tgtEl>
                                      </p:cBhvr>
                                      <p:to x="100000" y="100000"/>
                                    </p:animScale>
                                    <p:animScale>
                                      <p:cBhvr>
                                        <p:cTn id="26" dur="26">
                                          <p:stCondLst>
                                            <p:cond delay="1808"/>
                                          </p:stCondLst>
                                        </p:cTn>
                                        <p:tgtEl>
                                          <p:spTgt spid="2">
                                            <p:txEl>
                                              <p:pRg st="1" end="1"/>
                                            </p:txEl>
                                          </p:spTgt>
                                        </p:tgtEl>
                                      </p:cBhvr>
                                      <p:to x="100000" y="95000"/>
                                    </p:animScale>
                                    <p:animScale>
                                      <p:cBhvr>
                                        <p:cTn id="27" dur="166" decel="50000">
                                          <p:stCondLst>
                                            <p:cond delay="1834"/>
                                          </p:stCondLst>
                                        </p:cTn>
                                        <p:tgtEl>
                                          <p:spTgt spid="2">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slide(fromBottom)">
                                      <p:cBhvr>
                                        <p:cTn id="32" dur="2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155" decel="100000"/>
                                        <p:tgtEl>
                                          <p:spTgt spid="4"/>
                                        </p:tgtEl>
                                      </p:cBhvr>
                                    </p:animEffect>
                                    <p:animScale>
                                      <p:cBhvr>
                                        <p:cTn id="44" dur="1155" decel="100000"/>
                                        <p:tgtEl>
                                          <p:spTgt spid="4"/>
                                        </p:tgtEl>
                                      </p:cBhvr>
                                      <p:from x="10000" y="10000"/>
                                      <p:to x="200000" y="450000"/>
                                    </p:animScale>
                                    <p:animScale>
                                      <p:cBhvr>
                                        <p:cTn id="45" dur="1845" accel="100000" fill="hold">
                                          <p:stCondLst>
                                            <p:cond delay="1155"/>
                                          </p:stCondLst>
                                        </p:cTn>
                                        <p:tgtEl>
                                          <p:spTgt spid="4"/>
                                        </p:tgtEl>
                                      </p:cBhvr>
                                      <p:from x="200000" y="450000"/>
                                      <p:to x="100000" y="100000"/>
                                    </p:animScale>
                                    <p:set>
                                      <p:cBhvr>
                                        <p:cTn id="46" dur="1155" fill="hold"/>
                                        <p:tgtEl>
                                          <p:spTgt spid="4"/>
                                        </p:tgtEl>
                                        <p:attrNameLst>
                                          <p:attrName>ppt_x</p:attrName>
                                        </p:attrNameLst>
                                      </p:cBhvr>
                                      <p:to>
                                        <p:strVal val="(0.5)"/>
                                      </p:to>
                                    </p:set>
                                    <p:anim from="(0.5)" to="(#ppt_x)" calcmode="lin" valueType="num">
                                      <p:cBhvr>
                                        <p:cTn id="47" dur="1845" accel="100000" fill="hold">
                                          <p:stCondLst>
                                            <p:cond delay="1155"/>
                                          </p:stCondLst>
                                        </p:cTn>
                                        <p:tgtEl>
                                          <p:spTgt spid="4"/>
                                        </p:tgtEl>
                                        <p:attrNameLst>
                                          <p:attrName>ppt_x</p:attrName>
                                        </p:attrNameLst>
                                      </p:cBhvr>
                                    </p:anim>
                                    <p:set>
                                      <p:cBhvr>
                                        <p:cTn id="48" dur="1155" fill="hold"/>
                                        <p:tgtEl>
                                          <p:spTgt spid="4"/>
                                        </p:tgtEl>
                                        <p:attrNameLst>
                                          <p:attrName>ppt_y</p:attrName>
                                        </p:attrNameLst>
                                      </p:cBhvr>
                                      <p:to>
                                        <p:strVal val="(#ppt_y+0.4)"/>
                                      </p:to>
                                    </p:set>
                                    <p:anim from="(#ppt_y+0.4)" to="(#ppt_y)" calcmode="lin" valueType="num">
                                      <p:cBhvr>
                                        <p:cTn id="49" dur="1845" accel="100000" fill="hold">
                                          <p:stCondLst>
                                            <p:cond delay="1155"/>
                                          </p:stCondLst>
                                        </p:cTn>
                                        <p:tgtEl>
                                          <p:spTgt spid="4"/>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4" dur="500"/>
                                        <p:tgtEl>
                                          <p:spTgt spid="2">
                                            <p:txEl>
                                              <p:pRg st="0" end="0"/>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2">
                                            <p:txEl>
                                              <p:pRg st="0" end="0"/>
                                            </p:txEl>
                                          </p:spTgt>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8" dur="500"/>
                                        <p:tgtEl>
                                          <p:spTgt spid="2">
                                            <p:txEl>
                                              <p:pRg st="1" end="1"/>
                                            </p:txEl>
                                          </p:spTgt>
                                        </p:tgtEl>
                                        <p:attrNameLst>
                                          <p:attrName>ppt_y</p:attrName>
                                        </p:attrNameLst>
                                      </p:cBhvr>
                                      <p:tavLst>
                                        <p:tav tm="0">
                                          <p:val>
                                            <p:strVal val="ppt_y"/>
                                          </p:val>
                                        </p:tav>
                                        <p:tav tm="100000">
                                          <p:val>
                                            <p:strVal val="1+ppt_h/2"/>
                                          </p:val>
                                        </p:tav>
                                      </p:tavLst>
                                    </p:anim>
                                    <p:set>
                                      <p:cBhvr>
                                        <p:cTn id="59" dur="1" fill="hold">
                                          <p:stCondLst>
                                            <p:cond delay="499"/>
                                          </p:stCondLst>
                                        </p:cTn>
                                        <p:tgtEl>
                                          <p:spTgt spid="2">
                                            <p:txEl>
                                              <p:pRg st="1" end="1"/>
                                            </p:txEl>
                                          </p:spTgt>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62" dur="500"/>
                                        <p:tgtEl>
                                          <p:spTgt spid="2">
                                            <p:txEl>
                                              <p:pRg st="2" end="2"/>
                                            </p:txEl>
                                          </p:spTgt>
                                        </p:tgtEl>
                                        <p:attrNameLst>
                                          <p:attrName>ppt_y</p:attrName>
                                        </p:attrNameLst>
                                      </p:cBhvr>
                                      <p:tavLst>
                                        <p:tav tm="0">
                                          <p:val>
                                            <p:strVal val="ppt_y"/>
                                          </p:val>
                                        </p:tav>
                                        <p:tav tm="100000">
                                          <p:val>
                                            <p:strVal val="1+ppt_h/2"/>
                                          </p:val>
                                        </p:tav>
                                      </p:tavLst>
                                    </p:anim>
                                    <p:set>
                                      <p:cBhvr>
                                        <p:cTn id="63" dur="1" fill="hold">
                                          <p:stCondLst>
                                            <p:cond delay="499"/>
                                          </p:stCondLst>
                                        </p:cTn>
                                        <p:tgtEl>
                                          <p:spTgt spid="2">
                                            <p:txEl>
                                              <p:pRg st="2" end="2"/>
                                            </p:txEl>
                                          </p:spTgt>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6" dur="500"/>
                                        <p:tgtEl>
                                          <p:spTgt spid="2">
                                            <p:txEl>
                                              <p:pRg st="4" end="4"/>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2.jpg"/>
          <p:cNvPicPr>
            <a:picLocks noChangeAspect="1"/>
          </p:cNvPicPr>
          <p:nvPr/>
        </p:nvPicPr>
        <p:blipFill>
          <a:blip r:embed="rId2" cstate="print"/>
          <a:srcRect/>
          <a:stretch>
            <a:fillRect/>
          </a:stretch>
        </p:blipFill>
        <p:spPr bwMode="auto">
          <a:xfrm>
            <a:off x="0" y="0"/>
            <a:ext cx="9150350" cy="6853238"/>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2000" b="1" dirty="0" smtClean="0">
                <a:solidFill>
                  <a:srgbClr val="800000"/>
                </a:solidFill>
              </a:rPr>
              <a:t>Greenberg, L.S. (2015). </a:t>
            </a:r>
            <a:r>
              <a:rPr lang="en-US" sz="2400" b="1" i="1" dirty="0" smtClean="0">
                <a:solidFill>
                  <a:schemeClr val="accent2">
                    <a:lumMod val="50000"/>
                  </a:schemeClr>
                </a:solidFill>
              </a:rPr>
              <a:t>Emotion-focused therapy: coaching clients to work through their feelings. Second edition. </a:t>
            </a:r>
            <a:r>
              <a:rPr lang="en-US" sz="1800" b="1" dirty="0" smtClean="0">
                <a:solidFill>
                  <a:srgbClr val="800000"/>
                </a:solidFill>
              </a:rPr>
              <a:t>Washington, DC. American Psychological Association.</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pPr>
              <a:defRPr/>
            </a:pPr>
            <a:endParaRPr lang="ro-RO" sz="2400" b="1" dirty="0" smtClean="0"/>
          </a:p>
          <a:p>
            <a:pPr>
              <a:defRPr/>
            </a:pPr>
            <a:r>
              <a:rPr lang="en-US" sz="2400" b="1" dirty="0" smtClean="0">
                <a:solidFill>
                  <a:schemeClr val="accent2">
                    <a:lumMod val="50000"/>
                  </a:schemeClr>
                </a:solidFill>
              </a:rPr>
              <a:t>►Ne </a:t>
            </a:r>
            <a:r>
              <a:rPr lang="en-US" sz="2400" b="1" dirty="0" err="1" smtClean="0">
                <a:solidFill>
                  <a:schemeClr val="accent2">
                    <a:lumMod val="50000"/>
                  </a:schemeClr>
                </a:solidFill>
              </a:rPr>
              <a:t>informează</a:t>
            </a:r>
            <a:r>
              <a:rPr lang="en-US" sz="2400" b="1" dirty="0" smtClean="0">
                <a:solidFill>
                  <a:schemeClr val="accent2">
                    <a:lumMod val="50000"/>
                  </a:schemeClr>
                </a:solidFill>
              </a:rPr>
              <a:t> </a:t>
            </a:r>
            <a:r>
              <a:rPr lang="en-US" sz="2400" b="1" dirty="0" err="1" smtClean="0">
                <a:solidFill>
                  <a:schemeClr val="accent2">
                    <a:lumMod val="50000"/>
                  </a:schemeClr>
                </a:solidFill>
              </a:rPr>
              <a:t>asupra</a:t>
            </a:r>
            <a:r>
              <a:rPr lang="en-US" sz="2400" b="1" dirty="0" smtClean="0">
                <a:solidFill>
                  <a:schemeClr val="accent2">
                    <a:lumMod val="50000"/>
                  </a:schemeClr>
                </a:solidFill>
              </a:rPr>
              <a:t> </a:t>
            </a:r>
            <a:r>
              <a:rPr lang="en-US" sz="2400" b="1" dirty="0" err="1" smtClean="0">
                <a:solidFill>
                  <a:schemeClr val="accent2">
                    <a:lumMod val="50000"/>
                  </a:schemeClr>
                </a:solidFill>
              </a:rPr>
              <a:t>stării</a:t>
            </a:r>
            <a:r>
              <a:rPr lang="en-US" sz="2400" b="1" dirty="0" smtClean="0">
                <a:solidFill>
                  <a:schemeClr val="accent2">
                    <a:lumMod val="50000"/>
                  </a:schemeClr>
                </a:solidFill>
              </a:rPr>
              <a:t> </a:t>
            </a:r>
            <a:r>
              <a:rPr lang="en-US" sz="2400" b="1" dirty="0" err="1" smtClean="0">
                <a:solidFill>
                  <a:schemeClr val="accent2">
                    <a:lumMod val="50000"/>
                  </a:schemeClr>
                </a:solidFill>
              </a:rPr>
              <a:t>relaţiilor</a:t>
            </a:r>
            <a:r>
              <a:rPr lang="en-US" sz="2400" b="1" dirty="0" smtClean="0">
                <a:solidFill>
                  <a:schemeClr val="accent2">
                    <a:lumMod val="50000"/>
                  </a:schemeClr>
                </a:solidFill>
              </a:rPr>
              <a:t> </a:t>
            </a:r>
            <a:r>
              <a:rPr lang="en-US" sz="2400" b="1" dirty="0" err="1" smtClean="0">
                <a:solidFill>
                  <a:schemeClr val="accent2">
                    <a:lumMod val="50000"/>
                  </a:schemeClr>
                </a:solidFill>
              </a:rPr>
              <a:t>noastre</a:t>
            </a:r>
            <a:r>
              <a:rPr lang="en-US" sz="2400" b="1" dirty="0" smtClean="0">
                <a:solidFill>
                  <a:schemeClr val="accent2">
                    <a:lumMod val="50000"/>
                  </a:schemeClr>
                </a:solidFill>
              </a:rPr>
              <a:t> cu o </a:t>
            </a:r>
            <a:r>
              <a:rPr lang="en-US" sz="2400" b="1" dirty="0" err="1" smtClean="0">
                <a:solidFill>
                  <a:schemeClr val="accent2">
                    <a:lumMod val="50000"/>
                  </a:schemeClr>
                </a:solidFill>
              </a:rPr>
              <a:t>altă</a:t>
            </a:r>
            <a:r>
              <a:rPr lang="en-US" sz="2400" b="1" dirty="0" smtClean="0">
                <a:solidFill>
                  <a:schemeClr val="accent2">
                    <a:lumMod val="50000"/>
                  </a:schemeClr>
                </a:solidFill>
              </a:rPr>
              <a:t> </a:t>
            </a:r>
            <a:r>
              <a:rPr lang="en-US" sz="2400" b="1" dirty="0" err="1" smtClean="0">
                <a:solidFill>
                  <a:schemeClr val="accent2">
                    <a:lumMod val="50000"/>
                  </a:schemeClr>
                </a:solidFill>
              </a:rPr>
              <a:t>persoană</a:t>
            </a:r>
            <a:r>
              <a:rPr lang="en-US" sz="2400" b="1" dirty="0" smtClean="0">
                <a:solidFill>
                  <a:schemeClr val="accent2">
                    <a:lumMod val="50000"/>
                  </a:schemeClr>
                </a:solidFill>
              </a:rPr>
              <a:t>, </a:t>
            </a:r>
            <a:r>
              <a:rPr lang="en-US" sz="2400" b="1" dirty="0" err="1" smtClean="0">
                <a:solidFill>
                  <a:schemeClr val="accent2">
                    <a:lumMod val="50000"/>
                  </a:schemeClr>
                </a:solidFill>
              </a:rPr>
              <a:t>sau</a:t>
            </a:r>
            <a:r>
              <a:rPr lang="en-US" sz="2400" b="1" dirty="0" smtClean="0">
                <a:solidFill>
                  <a:schemeClr val="accent2">
                    <a:lumMod val="50000"/>
                  </a:schemeClr>
                </a:solidFill>
              </a:rPr>
              <a:t> cu </a:t>
            </a:r>
            <a:r>
              <a:rPr lang="en-US" sz="2400" b="1" dirty="0" err="1" smtClean="0">
                <a:solidFill>
                  <a:schemeClr val="accent2">
                    <a:lumMod val="50000"/>
                  </a:schemeClr>
                </a:solidFill>
              </a:rPr>
              <a:t>lumea</a:t>
            </a:r>
            <a:r>
              <a:rPr lang="en-US" sz="2400" b="1" dirty="0" smtClean="0">
                <a:solidFill>
                  <a:schemeClr val="accent2">
                    <a:lumMod val="50000"/>
                  </a:schemeClr>
                </a:solidFill>
              </a:rPr>
              <a:t>.</a:t>
            </a:r>
          </a:p>
          <a:p>
            <a:pPr>
              <a:defRPr/>
            </a:pPr>
            <a:r>
              <a:rPr lang="en-US" sz="2400" b="1" dirty="0" smtClean="0">
                <a:solidFill>
                  <a:schemeClr val="accent2">
                    <a:lumMod val="50000"/>
                  </a:schemeClr>
                </a:solidFill>
              </a:rPr>
              <a:t>►</a:t>
            </a:r>
            <a:r>
              <a:rPr lang="en-US" sz="2400" b="1" dirty="0" err="1" smtClean="0">
                <a:solidFill>
                  <a:schemeClr val="accent2">
                    <a:lumMod val="50000"/>
                  </a:schemeClr>
                </a:solidFill>
              </a:rPr>
              <a:t>Informează</a:t>
            </a:r>
            <a:r>
              <a:rPr lang="en-US" sz="2400" b="1" dirty="0" smtClean="0">
                <a:solidFill>
                  <a:schemeClr val="accent2">
                    <a:lumMod val="50000"/>
                  </a:schemeClr>
                </a:solidFill>
              </a:rPr>
              <a:t> </a:t>
            </a:r>
            <a:r>
              <a:rPr lang="en-US" sz="2400" b="1" dirty="0" err="1" smtClean="0">
                <a:solidFill>
                  <a:schemeClr val="accent2">
                    <a:lumMod val="50000"/>
                  </a:schemeClr>
                </a:solidFill>
              </a:rPr>
              <a:t>celelalte</a:t>
            </a:r>
            <a:r>
              <a:rPr lang="en-US" sz="2400" b="1" dirty="0" smtClean="0">
                <a:solidFill>
                  <a:schemeClr val="accent2">
                    <a:lumMod val="50000"/>
                  </a:schemeClr>
                </a:solidFill>
              </a:rPr>
              <a:t> </a:t>
            </a:r>
            <a:r>
              <a:rPr lang="en-US" sz="2400" b="1" dirty="0" err="1" smtClean="0">
                <a:solidFill>
                  <a:schemeClr val="accent2">
                    <a:lumMod val="50000"/>
                  </a:schemeClr>
                </a:solidFill>
              </a:rPr>
              <a:t>persoane</a:t>
            </a:r>
            <a:r>
              <a:rPr lang="en-US" sz="2400" b="1" dirty="0" smtClean="0">
                <a:solidFill>
                  <a:schemeClr val="accent2">
                    <a:lumMod val="50000"/>
                  </a:schemeClr>
                </a:solidFill>
              </a:rPr>
              <a:t> </a:t>
            </a:r>
            <a:r>
              <a:rPr lang="en-US" sz="2400" b="1" dirty="0" err="1" smtClean="0">
                <a:solidFill>
                  <a:schemeClr val="accent2">
                    <a:lumMod val="50000"/>
                  </a:schemeClr>
                </a:solidFill>
              </a:rPr>
              <a:t>asupra</a:t>
            </a:r>
            <a:r>
              <a:rPr lang="en-US" sz="2400" b="1" dirty="0" smtClean="0">
                <a:solidFill>
                  <a:schemeClr val="accent2">
                    <a:lumMod val="50000"/>
                  </a:schemeClr>
                </a:solidFill>
              </a:rPr>
              <a:t> </a:t>
            </a:r>
            <a:r>
              <a:rPr lang="en-US" sz="2400" b="1" dirty="0" err="1" smtClean="0">
                <a:solidFill>
                  <a:schemeClr val="accent2">
                    <a:lumMod val="50000"/>
                  </a:schemeClr>
                </a:solidFill>
              </a:rPr>
              <a:t>stării</a:t>
            </a:r>
            <a:r>
              <a:rPr lang="en-US" sz="2400" b="1" dirty="0" smtClean="0">
                <a:solidFill>
                  <a:schemeClr val="accent2">
                    <a:lumMod val="50000"/>
                  </a:schemeClr>
                </a:solidFill>
              </a:rPr>
              <a:t> </a:t>
            </a:r>
            <a:r>
              <a:rPr lang="en-US" sz="2400" b="1" dirty="0" err="1" smtClean="0">
                <a:solidFill>
                  <a:schemeClr val="accent2">
                    <a:lumMod val="50000"/>
                  </a:schemeClr>
                </a:solidFill>
              </a:rPr>
              <a:t>relaţiilor</a:t>
            </a:r>
            <a:r>
              <a:rPr lang="en-US" sz="2400" b="1" dirty="0" smtClean="0">
                <a:solidFill>
                  <a:schemeClr val="accent2">
                    <a:lumMod val="50000"/>
                  </a:schemeClr>
                </a:solidFill>
              </a:rPr>
              <a:t> </a:t>
            </a:r>
            <a:r>
              <a:rPr lang="en-US" sz="2400" b="1" dirty="0" err="1" smtClean="0">
                <a:solidFill>
                  <a:schemeClr val="accent2">
                    <a:lumMod val="50000"/>
                  </a:schemeClr>
                </a:solidFill>
              </a:rPr>
              <a:t>noastre</a:t>
            </a:r>
            <a:r>
              <a:rPr lang="en-US" sz="2400" b="1" dirty="0" smtClean="0">
                <a:solidFill>
                  <a:schemeClr val="accent2">
                    <a:lumMod val="50000"/>
                  </a:schemeClr>
                </a:solidFill>
              </a:rPr>
              <a:t> cu o </a:t>
            </a:r>
            <a:r>
              <a:rPr lang="en-US" sz="2400" b="1" dirty="0" err="1" smtClean="0">
                <a:solidFill>
                  <a:schemeClr val="accent2">
                    <a:lumMod val="50000"/>
                  </a:schemeClr>
                </a:solidFill>
              </a:rPr>
              <a:t>altă</a:t>
            </a:r>
            <a:r>
              <a:rPr lang="en-US" sz="2400" b="1" dirty="0" smtClean="0">
                <a:solidFill>
                  <a:schemeClr val="accent2">
                    <a:lumMod val="50000"/>
                  </a:schemeClr>
                </a:solidFill>
              </a:rPr>
              <a:t> </a:t>
            </a:r>
            <a:r>
              <a:rPr lang="en-US" sz="2400" b="1" dirty="0" err="1" smtClean="0">
                <a:solidFill>
                  <a:schemeClr val="accent2">
                    <a:lumMod val="50000"/>
                  </a:schemeClr>
                </a:solidFill>
              </a:rPr>
              <a:t>persoană</a:t>
            </a:r>
            <a:r>
              <a:rPr lang="en-US" sz="2400" b="1" dirty="0" smtClean="0">
                <a:solidFill>
                  <a:schemeClr val="accent2">
                    <a:lumMod val="50000"/>
                  </a:schemeClr>
                </a:solidFill>
              </a:rPr>
              <a:t>, </a:t>
            </a:r>
            <a:r>
              <a:rPr lang="en-US" sz="2400" b="1" dirty="0" err="1" smtClean="0">
                <a:solidFill>
                  <a:schemeClr val="accent2">
                    <a:lumMod val="50000"/>
                  </a:schemeClr>
                </a:solidFill>
              </a:rPr>
              <a:t>sau</a:t>
            </a:r>
            <a:r>
              <a:rPr lang="en-US" sz="2400" b="1" dirty="0" smtClean="0">
                <a:solidFill>
                  <a:schemeClr val="accent2">
                    <a:lumMod val="50000"/>
                  </a:schemeClr>
                </a:solidFill>
              </a:rPr>
              <a:t> cu </a:t>
            </a:r>
            <a:r>
              <a:rPr lang="en-US" sz="2400" b="1" dirty="0" err="1" smtClean="0">
                <a:solidFill>
                  <a:schemeClr val="accent2">
                    <a:lumMod val="50000"/>
                  </a:schemeClr>
                </a:solidFill>
              </a:rPr>
              <a:t>lumea</a:t>
            </a:r>
            <a:r>
              <a:rPr lang="en-US" sz="2400" b="1" dirty="0" smtClean="0">
                <a:solidFill>
                  <a:schemeClr val="accent2">
                    <a:lumMod val="50000"/>
                  </a:schemeClr>
                </a:solidFill>
              </a:rPr>
              <a:t>.</a:t>
            </a:r>
          </a:p>
          <a:p>
            <a:pPr>
              <a:defRPr/>
            </a:pPr>
            <a:r>
              <a:rPr lang="en-US" sz="2400" b="1" dirty="0" smtClean="0">
                <a:solidFill>
                  <a:schemeClr val="accent2">
                    <a:lumMod val="50000"/>
                  </a:schemeClr>
                </a:solidFill>
              </a:rPr>
              <a:t>►</a:t>
            </a:r>
            <a:r>
              <a:rPr lang="en-US" sz="2400" b="1" dirty="0" err="1" smtClean="0">
                <a:solidFill>
                  <a:schemeClr val="accent2">
                    <a:lumMod val="50000"/>
                  </a:schemeClr>
                </a:solidFill>
              </a:rPr>
              <a:t>Organizează</a:t>
            </a:r>
            <a:r>
              <a:rPr lang="en-US" sz="2400" b="1" dirty="0" smtClean="0">
                <a:solidFill>
                  <a:schemeClr val="accent2">
                    <a:lumMod val="50000"/>
                  </a:schemeClr>
                </a:solidFill>
              </a:rPr>
              <a:t> </a:t>
            </a:r>
            <a:r>
              <a:rPr lang="en-US" sz="2400" b="1" dirty="0" err="1" smtClean="0">
                <a:solidFill>
                  <a:schemeClr val="accent2">
                    <a:lumMod val="50000"/>
                  </a:schemeClr>
                </a:solidFill>
              </a:rPr>
              <a:t>persoana</a:t>
            </a:r>
            <a:r>
              <a:rPr lang="en-US" sz="2400" b="1" dirty="0" smtClean="0">
                <a:solidFill>
                  <a:schemeClr val="accent2">
                    <a:lumMod val="50000"/>
                  </a:schemeClr>
                </a:solidFill>
              </a:rPr>
              <a:t> </a:t>
            </a:r>
            <a:r>
              <a:rPr lang="en-US" sz="2400" b="1" dirty="0" err="1" smtClean="0">
                <a:solidFill>
                  <a:schemeClr val="accent2">
                    <a:lumMod val="50000"/>
                  </a:schemeClr>
                </a:solidFill>
              </a:rPr>
              <a:t>pentru</a:t>
            </a:r>
            <a:r>
              <a:rPr lang="en-US" sz="2400" b="1" dirty="0" smtClean="0">
                <a:solidFill>
                  <a:schemeClr val="accent2">
                    <a:lumMod val="50000"/>
                  </a:schemeClr>
                </a:solidFill>
              </a:rPr>
              <a:t> </a:t>
            </a:r>
            <a:r>
              <a:rPr lang="en-US" sz="2400" b="1" dirty="0" err="1" smtClean="0">
                <a:solidFill>
                  <a:schemeClr val="accent2">
                    <a:lumMod val="50000"/>
                  </a:schemeClr>
                </a:solidFill>
              </a:rPr>
              <a:t>acţiune</a:t>
            </a:r>
            <a:r>
              <a:rPr lang="en-US" sz="2400" b="1" dirty="0" smtClean="0">
                <a:solidFill>
                  <a:schemeClr val="accent2">
                    <a:lumMod val="50000"/>
                  </a:schemeClr>
                </a:solidFill>
              </a:rPr>
              <a:t>.</a:t>
            </a:r>
          </a:p>
          <a:p>
            <a:pPr>
              <a:defRPr/>
            </a:pPr>
            <a:r>
              <a:rPr lang="en-US" sz="2400" b="1" dirty="0" smtClean="0">
                <a:solidFill>
                  <a:schemeClr val="accent2">
                    <a:lumMod val="50000"/>
                  </a:schemeClr>
                </a:solidFill>
              </a:rPr>
              <a:t>►</a:t>
            </a:r>
            <a:r>
              <a:rPr lang="en-US" sz="2400" b="1" dirty="0" err="1" smtClean="0">
                <a:solidFill>
                  <a:schemeClr val="accent2">
                    <a:lumMod val="50000"/>
                  </a:schemeClr>
                </a:solidFill>
              </a:rPr>
              <a:t>Monitorizează</a:t>
            </a:r>
            <a:r>
              <a:rPr lang="en-US" sz="2400" b="1" dirty="0" smtClean="0">
                <a:solidFill>
                  <a:schemeClr val="accent2">
                    <a:lumMod val="50000"/>
                  </a:schemeClr>
                </a:solidFill>
              </a:rPr>
              <a:t> </a:t>
            </a:r>
            <a:r>
              <a:rPr lang="en-US" sz="2400" b="1" dirty="0" err="1" smtClean="0">
                <a:solidFill>
                  <a:schemeClr val="accent2">
                    <a:lumMod val="50000"/>
                  </a:schemeClr>
                </a:solidFill>
              </a:rPr>
              <a:t>starea</a:t>
            </a:r>
            <a:r>
              <a:rPr lang="en-US" sz="2400" b="1" dirty="0" smtClean="0">
                <a:solidFill>
                  <a:schemeClr val="accent2">
                    <a:lumMod val="50000"/>
                  </a:schemeClr>
                </a:solidFill>
              </a:rPr>
              <a:t> </a:t>
            </a:r>
            <a:r>
              <a:rPr lang="en-US" sz="2400" b="1" dirty="0" err="1" smtClean="0">
                <a:solidFill>
                  <a:schemeClr val="accent2">
                    <a:lumMod val="50000"/>
                  </a:schemeClr>
                </a:solidFill>
              </a:rPr>
              <a:t>relaţiilor</a:t>
            </a:r>
            <a:r>
              <a:rPr lang="en-US" sz="2400" b="1" dirty="0" smtClean="0">
                <a:solidFill>
                  <a:schemeClr val="accent2">
                    <a:lumMod val="50000"/>
                  </a:schemeClr>
                </a:solidFill>
              </a:rPr>
              <a:t> </a:t>
            </a:r>
            <a:r>
              <a:rPr lang="en-US" sz="2400" b="1" dirty="0" err="1" smtClean="0">
                <a:solidFill>
                  <a:schemeClr val="accent2">
                    <a:lumMod val="50000"/>
                  </a:schemeClr>
                </a:solidFill>
              </a:rPr>
              <a:t>persoanei</a:t>
            </a:r>
            <a:r>
              <a:rPr lang="en-US" sz="2400" b="1" dirty="0" smtClean="0">
                <a:solidFill>
                  <a:schemeClr val="accent2">
                    <a:lumMod val="50000"/>
                  </a:schemeClr>
                </a:solidFill>
              </a:rPr>
              <a:t>.</a:t>
            </a:r>
          </a:p>
          <a:p>
            <a:pPr>
              <a:defRPr/>
            </a:pPr>
            <a:r>
              <a:rPr lang="en-US" sz="2400" b="1" dirty="0" smtClean="0">
                <a:solidFill>
                  <a:schemeClr val="accent2">
                    <a:lumMod val="50000"/>
                  </a:schemeClr>
                </a:solidFill>
              </a:rPr>
              <a:t>►</a:t>
            </a:r>
            <a:r>
              <a:rPr lang="en-US" sz="2400" b="1" dirty="0" err="1" smtClean="0">
                <a:solidFill>
                  <a:schemeClr val="accent2">
                    <a:lumMod val="50000"/>
                  </a:schemeClr>
                </a:solidFill>
              </a:rPr>
              <a:t>Evaluează</a:t>
            </a:r>
            <a:r>
              <a:rPr lang="en-US" sz="2400" b="1" dirty="0" smtClean="0">
                <a:solidFill>
                  <a:schemeClr val="accent2">
                    <a:lumMod val="50000"/>
                  </a:schemeClr>
                </a:solidFill>
              </a:rPr>
              <a:t> </a:t>
            </a:r>
            <a:r>
              <a:rPr lang="en-US" sz="2400" b="1" dirty="0" err="1" smtClean="0">
                <a:solidFill>
                  <a:schemeClr val="accent2">
                    <a:lumMod val="50000"/>
                  </a:schemeClr>
                </a:solidFill>
              </a:rPr>
              <a:t>dacă</a:t>
            </a:r>
            <a:r>
              <a:rPr lang="en-US" sz="2400" b="1" dirty="0" smtClean="0">
                <a:solidFill>
                  <a:schemeClr val="accent2">
                    <a:lumMod val="50000"/>
                  </a:schemeClr>
                </a:solidFill>
              </a:rPr>
              <a:t> </a:t>
            </a:r>
            <a:r>
              <a:rPr lang="en-US" sz="2400" b="1" dirty="0" err="1" smtClean="0">
                <a:solidFill>
                  <a:schemeClr val="accent2">
                    <a:lumMod val="50000"/>
                  </a:schemeClr>
                </a:solidFill>
              </a:rPr>
              <a:t>lucrurile</a:t>
            </a:r>
            <a:r>
              <a:rPr lang="en-US" sz="2400" b="1" dirty="0" smtClean="0">
                <a:solidFill>
                  <a:schemeClr val="accent2">
                    <a:lumMod val="50000"/>
                  </a:schemeClr>
                </a:solidFill>
              </a:rPr>
              <a:t> </a:t>
            </a:r>
            <a:r>
              <a:rPr lang="en-US" sz="2400" b="1" dirty="0" err="1" smtClean="0">
                <a:solidFill>
                  <a:schemeClr val="accent2">
                    <a:lumMod val="50000"/>
                  </a:schemeClr>
                </a:solidFill>
              </a:rPr>
              <a:t>evoluează</a:t>
            </a:r>
            <a:r>
              <a:rPr lang="en-US" sz="2400" b="1" dirty="0" smtClean="0">
                <a:solidFill>
                  <a:schemeClr val="accent2">
                    <a:lumMod val="50000"/>
                  </a:schemeClr>
                </a:solidFill>
              </a:rPr>
              <a:t> </a:t>
            </a:r>
            <a:r>
              <a:rPr lang="en-US" sz="2400" b="1" dirty="0" err="1" smtClean="0">
                <a:solidFill>
                  <a:schemeClr val="accent2">
                    <a:lumMod val="50000"/>
                  </a:schemeClr>
                </a:solidFill>
              </a:rPr>
              <a:t>în</a:t>
            </a:r>
            <a:r>
              <a:rPr lang="en-US" sz="2400" b="1" dirty="0" smtClean="0">
                <a:solidFill>
                  <a:schemeClr val="accent2">
                    <a:lumMod val="50000"/>
                  </a:schemeClr>
                </a:solidFill>
              </a:rPr>
              <a:t> </a:t>
            </a:r>
            <a:r>
              <a:rPr lang="en-US" sz="2400" b="1" dirty="0" err="1" smtClean="0">
                <a:solidFill>
                  <a:schemeClr val="accent2">
                    <a:lumMod val="50000"/>
                  </a:schemeClr>
                </a:solidFill>
              </a:rPr>
              <a:t>direcţia</a:t>
            </a:r>
            <a:r>
              <a:rPr lang="en-US" sz="2400" b="1" dirty="0" smtClean="0">
                <a:solidFill>
                  <a:schemeClr val="accent2">
                    <a:lumMod val="50000"/>
                  </a:schemeClr>
                </a:solidFill>
              </a:rPr>
              <a:t> </a:t>
            </a:r>
            <a:r>
              <a:rPr lang="en-US" sz="2400" b="1" dirty="0" err="1" smtClean="0">
                <a:solidFill>
                  <a:schemeClr val="accent2">
                    <a:lumMod val="50000"/>
                  </a:schemeClr>
                </a:solidFill>
              </a:rPr>
              <a:t>dorită</a:t>
            </a:r>
            <a:r>
              <a:rPr lang="en-US" sz="2400" b="1" dirty="0" smtClean="0">
                <a:solidFill>
                  <a:schemeClr val="accent2">
                    <a:lumMod val="50000"/>
                  </a:schemeClr>
                </a:solidFill>
              </a:rPr>
              <a:t> de </a:t>
            </a:r>
            <a:r>
              <a:rPr lang="en-US" sz="2400" b="1" dirty="0" err="1" smtClean="0">
                <a:solidFill>
                  <a:schemeClr val="accent2">
                    <a:lumMod val="50000"/>
                  </a:schemeClr>
                </a:solidFill>
              </a:rPr>
              <a:t>către</a:t>
            </a:r>
            <a:r>
              <a:rPr lang="en-US" sz="2400" b="1" dirty="0" smtClean="0">
                <a:solidFill>
                  <a:schemeClr val="accent2">
                    <a:lumMod val="50000"/>
                  </a:schemeClr>
                </a:solidFill>
              </a:rPr>
              <a:t> </a:t>
            </a:r>
            <a:r>
              <a:rPr lang="en-US" sz="2400" b="1" dirty="0" err="1" smtClean="0">
                <a:solidFill>
                  <a:schemeClr val="accent2">
                    <a:lumMod val="50000"/>
                  </a:schemeClr>
                </a:solidFill>
              </a:rPr>
              <a:t>persoană</a:t>
            </a:r>
            <a:r>
              <a:rPr lang="en-US" sz="2400" b="1" dirty="0" smtClean="0">
                <a:solidFill>
                  <a:schemeClr val="accent2">
                    <a:lumMod val="50000"/>
                  </a:schemeClr>
                </a:solidFill>
              </a:rPr>
              <a:t>.</a:t>
            </a:r>
          </a:p>
          <a:p>
            <a:pPr>
              <a:defRPr/>
            </a:pPr>
            <a:r>
              <a:rPr lang="en-US" sz="2400" b="1" dirty="0" smtClean="0">
                <a:solidFill>
                  <a:schemeClr val="accent2">
                    <a:lumMod val="50000"/>
                  </a:schemeClr>
                </a:solidFill>
              </a:rPr>
              <a:t>►</a:t>
            </a:r>
            <a:r>
              <a:rPr lang="en-US" sz="2400" b="1" dirty="0" err="1" smtClean="0">
                <a:solidFill>
                  <a:schemeClr val="accent2">
                    <a:lumMod val="50000"/>
                  </a:schemeClr>
                </a:solidFill>
              </a:rPr>
              <a:t>Stimulează</a:t>
            </a:r>
            <a:r>
              <a:rPr lang="en-US" sz="2400" b="1" dirty="0" smtClean="0">
                <a:solidFill>
                  <a:schemeClr val="accent2">
                    <a:lumMod val="50000"/>
                  </a:schemeClr>
                </a:solidFill>
              </a:rPr>
              <a:t> </a:t>
            </a:r>
            <a:r>
              <a:rPr lang="en-US" sz="2400" b="1" dirty="0" err="1" smtClean="0">
                <a:solidFill>
                  <a:schemeClr val="accent2">
                    <a:lumMod val="50000"/>
                  </a:schemeClr>
                </a:solidFill>
              </a:rPr>
              <a:t>învăţarea</a:t>
            </a:r>
            <a:r>
              <a:rPr lang="en-US" sz="2400" b="1" dirty="0" smtClean="0">
                <a:solidFill>
                  <a:schemeClr val="accent2">
                    <a:lumMod val="50000"/>
                  </a:schemeClr>
                </a:solidFill>
              </a:rPr>
              <a:t>.</a:t>
            </a:r>
          </a:p>
          <a:p>
            <a:pPr>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3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0"/>
                                        <p:tgtEl>
                                          <p:spTgt spid="3">
                                            <p:txEl>
                                              <p:pRg st="1" end="1"/>
                                            </p:txEl>
                                          </p:spTgt>
                                        </p:tgtEl>
                                      </p:cBhvr>
                                    </p:animEffect>
                                    <p:set>
                                      <p:cBhvr>
                                        <p:cTn id="54" dur="1" fill="hold">
                                          <p:stCondLst>
                                            <p:cond delay="4999"/>
                                          </p:stCondLst>
                                        </p:cTn>
                                        <p:tgtEl>
                                          <p:spTgt spid="3">
                                            <p:txEl>
                                              <p:pRg st="1" end="1"/>
                                            </p:txEl>
                                          </p:spTgt>
                                        </p:tgtEl>
                                        <p:attrNameLst>
                                          <p:attrName>style.visibility</p:attrName>
                                        </p:attrNameLst>
                                      </p:cBhvr>
                                      <p:to>
                                        <p:strVal val="hidden"/>
                                      </p:to>
                                    </p:set>
                                  </p:childTnLst>
                                </p:cTn>
                              </p:par>
                              <p:par>
                                <p:cTn id="55" presetID="4" presetClass="exit" presetSubtype="16" fill="hold" nodeType="withEffect">
                                  <p:stCondLst>
                                    <p:cond delay="0"/>
                                  </p:stCondLst>
                                  <p:childTnLst>
                                    <p:animEffect transition="out" filter="box(in)">
                                      <p:cBhvr>
                                        <p:cTn id="56" dur="5000"/>
                                        <p:tgtEl>
                                          <p:spTgt spid="3">
                                            <p:txEl>
                                              <p:pRg st="2" end="2"/>
                                            </p:txEl>
                                          </p:spTgt>
                                        </p:tgtEl>
                                      </p:cBhvr>
                                    </p:animEffect>
                                    <p:set>
                                      <p:cBhvr>
                                        <p:cTn id="57" dur="1" fill="hold">
                                          <p:stCondLst>
                                            <p:cond delay="4999"/>
                                          </p:stCondLst>
                                        </p:cTn>
                                        <p:tgtEl>
                                          <p:spTgt spid="3">
                                            <p:txEl>
                                              <p:pRg st="2" end="2"/>
                                            </p:txEl>
                                          </p:spTgt>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0"/>
                                        <p:tgtEl>
                                          <p:spTgt spid="3">
                                            <p:txEl>
                                              <p:pRg st="3" end="3"/>
                                            </p:txEl>
                                          </p:spTgt>
                                        </p:tgtEl>
                                      </p:cBhvr>
                                    </p:animEffect>
                                    <p:set>
                                      <p:cBhvr>
                                        <p:cTn id="60" dur="1" fill="hold">
                                          <p:stCondLst>
                                            <p:cond delay="4999"/>
                                          </p:stCondLst>
                                        </p:cTn>
                                        <p:tgtEl>
                                          <p:spTgt spid="3">
                                            <p:txEl>
                                              <p:pRg st="3" end="3"/>
                                            </p:txEl>
                                          </p:spTgt>
                                        </p:tgtEl>
                                        <p:attrNameLst>
                                          <p:attrName>style.visibility</p:attrName>
                                        </p:attrNameLst>
                                      </p:cBhvr>
                                      <p:to>
                                        <p:strVal val="hidden"/>
                                      </p:to>
                                    </p:set>
                                  </p:childTnLst>
                                </p:cTn>
                              </p:par>
                              <p:par>
                                <p:cTn id="61" presetID="4" presetClass="exit" presetSubtype="16" fill="hold" nodeType="withEffect">
                                  <p:stCondLst>
                                    <p:cond delay="0"/>
                                  </p:stCondLst>
                                  <p:childTnLst>
                                    <p:animEffect transition="out" filter="box(in)">
                                      <p:cBhvr>
                                        <p:cTn id="62" dur="5000"/>
                                        <p:tgtEl>
                                          <p:spTgt spid="3">
                                            <p:txEl>
                                              <p:pRg st="4" end="4"/>
                                            </p:txEl>
                                          </p:spTgt>
                                        </p:tgtEl>
                                      </p:cBhvr>
                                    </p:animEffect>
                                    <p:set>
                                      <p:cBhvr>
                                        <p:cTn id="63" dur="1" fill="hold">
                                          <p:stCondLst>
                                            <p:cond delay="4999"/>
                                          </p:stCondLst>
                                        </p:cTn>
                                        <p:tgtEl>
                                          <p:spTgt spid="3">
                                            <p:txEl>
                                              <p:pRg st="4" end="4"/>
                                            </p:txEl>
                                          </p:spTgt>
                                        </p:tgtEl>
                                        <p:attrNameLst>
                                          <p:attrName>style.visibility</p:attrName>
                                        </p:attrNameLst>
                                      </p:cBhvr>
                                      <p:to>
                                        <p:strVal val="hidden"/>
                                      </p:to>
                                    </p:set>
                                  </p:childTnLst>
                                </p:cTn>
                              </p:par>
                              <p:par>
                                <p:cTn id="64" presetID="4" presetClass="exit" presetSubtype="16" fill="hold" nodeType="withEffect">
                                  <p:stCondLst>
                                    <p:cond delay="0"/>
                                  </p:stCondLst>
                                  <p:childTnLst>
                                    <p:animEffect transition="out" filter="box(in)">
                                      <p:cBhvr>
                                        <p:cTn id="65" dur="5000"/>
                                        <p:tgtEl>
                                          <p:spTgt spid="3">
                                            <p:txEl>
                                              <p:pRg st="5" end="5"/>
                                            </p:txEl>
                                          </p:spTgt>
                                        </p:tgtEl>
                                      </p:cBhvr>
                                    </p:animEffect>
                                    <p:set>
                                      <p:cBhvr>
                                        <p:cTn id="66" dur="1" fill="hold">
                                          <p:stCondLst>
                                            <p:cond delay="4999"/>
                                          </p:stCondLst>
                                        </p:cTn>
                                        <p:tgtEl>
                                          <p:spTgt spid="3">
                                            <p:txEl>
                                              <p:pRg st="5" end="5"/>
                                            </p:txEl>
                                          </p:spTgt>
                                        </p:tgtEl>
                                        <p:attrNameLst>
                                          <p:attrName>style.visibility</p:attrName>
                                        </p:attrNameLst>
                                      </p:cBhvr>
                                      <p:to>
                                        <p:strVal val="hidden"/>
                                      </p:to>
                                    </p:set>
                                  </p:childTnLst>
                                </p:cTn>
                              </p:par>
                              <p:par>
                                <p:cTn id="67" presetID="4" presetClass="exit" presetSubtype="16" fill="hold" nodeType="withEffect">
                                  <p:stCondLst>
                                    <p:cond delay="0"/>
                                  </p:stCondLst>
                                  <p:childTnLst>
                                    <p:animEffect transition="out" filter="box(in)">
                                      <p:cBhvr>
                                        <p:cTn id="68" dur="5000"/>
                                        <p:tgtEl>
                                          <p:spTgt spid="3">
                                            <p:txEl>
                                              <p:pRg st="6" end="6"/>
                                            </p:txEl>
                                          </p:spTgt>
                                        </p:tgtEl>
                                      </p:cBhvr>
                                    </p:animEffect>
                                    <p:set>
                                      <p:cBhvr>
                                        <p:cTn id="69" dur="1" fill="hold">
                                          <p:stCondLst>
                                            <p:cond delay="4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ro-RO" sz="2000" smtClean="0"/>
              <a:t/>
            </a:r>
            <a:br>
              <a:rPr lang="ro-RO" sz="2000" smtClean="0"/>
            </a:br>
            <a:r>
              <a:rPr lang="en-US" sz="1600" b="1" smtClean="0"/>
              <a:t>Blascovich, J., Mendes, W.B. (2001): </a:t>
            </a:r>
            <a:r>
              <a:rPr lang="en-US" sz="2000" b="1" smtClean="0"/>
              <a:t>A kihívás és a fenyegetés kiértékelése: Az érzelmi jelzőingerek szerepe. </a:t>
            </a:r>
            <a:r>
              <a:rPr lang="en-US" sz="1600" b="1" smtClean="0"/>
              <a:t>In J.P. Forgas (szerk.): </a:t>
            </a:r>
            <a:r>
              <a:rPr lang="en-US" sz="1800" b="1" i="1" smtClean="0"/>
              <a:t>Érzelem és gondolkodás. Az érzelem szociálpszichológiája</a:t>
            </a:r>
            <a:r>
              <a:rPr lang="en-US" sz="1800" b="1" smtClean="0"/>
              <a:t>.</a:t>
            </a:r>
            <a:r>
              <a:rPr lang="en-US" sz="2000" b="1" smtClean="0"/>
              <a:t> </a:t>
            </a:r>
            <a:r>
              <a:rPr lang="en-US" sz="1400" b="1" smtClean="0"/>
              <a:t>Budapest, Kairosz Kiadó.</a:t>
            </a:r>
            <a:r>
              <a:rPr lang="en-US" sz="2000" smtClean="0"/>
              <a:t/>
            </a:r>
            <a:br>
              <a:rPr lang="en-US" sz="2000" smtClean="0"/>
            </a:br>
            <a:r>
              <a:rPr lang="hu-HU" sz="2000" smtClean="0"/>
              <a:t> </a:t>
            </a:r>
            <a:r>
              <a:rPr lang="en-US" sz="2000" smtClean="0"/>
              <a:t/>
            </a:r>
            <a:br>
              <a:rPr lang="en-US" sz="2000" smtClean="0"/>
            </a:br>
            <a:endParaRPr lang="en-US" sz="2000" smtClean="0"/>
          </a:p>
        </p:txBody>
      </p:sp>
      <p:sp>
        <p:nvSpPr>
          <p:cNvPr id="12291" name="Content Placeholder 3"/>
          <p:cNvSpPr>
            <a:spLocks noGrp="1"/>
          </p:cNvSpPr>
          <p:nvPr>
            <p:ph idx="1"/>
          </p:nvPr>
        </p:nvSpPr>
        <p:spPr/>
        <p:txBody>
          <a:bodyPr/>
          <a:lstStyle/>
          <a:p>
            <a:endParaRPr lang="en-US" smtClean="0"/>
          </a:p>
        </p:txBody>
      </p:sp>
      <p:pic>
        <p:nvPicPr>
          <p:cNvPr id="34820" name="Picture 4"/>
          <p:cNvPicPr>
            <a:picLocks noChangeAspect="1" noChangeArrowheads="1"/>
          </p:cNvPicPr>
          <p:nvPr/>
        </p:nvPicPr>
        <p:blipFill>
          <a:blip r:embed="rId2" cstate="print"/>
          <a:srcRect/>
          <a:stretch>
            <a:fillRect/>
          </a:stretch>
        </p:blipFill>
        <p:spPr bwMode="auto">
          <a:xfrm>
            <a:off x="0" y="1600200"/>
            <a:ext cx="9142413"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3000" fill="hold"/>
                                        <p:tgtEl>
                                          <p:spTgt spid="34820"/>
                                        </p:tgtEl>
                                        <p:attrNameLst>
                                          <p:attrName>ppt_w</p:attrName>
                                        </p:attrNameLst>
                                      </p:cBhvr>
                                      <p:tavLst>
                                        <p:tav tm="0">
                                          <p:val>
                                            <p:fltVal val="0"/>
                                          </p:val>
                                        </p:tav>
                                        <p:tav tm="100000">
                                          <p:val>
                                            <p:strVal val="#ppt_w"/>
                                          </p:val>
                                        </p:tav>
                                      </p:tavLst>
                                    </p:anim>
                                    <p:anim calcmode="lin" valueType="num">
                                      <p:cBhvr>
                                        <p:cTn id="8" dur="30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ol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1800" b="1" dirty="0" err="1" smtClean="0">
                <a:solidFill>
                  <a:schemeClr val="accent1">
                    <a:lumMod val="50000"/>
                  </a:schemeClr>
                </a:solidFill>
              </a:rPr>
              <a:t>Koons</a:t>
            </a:r>
            <a:r>
              <a:rPr lang="en-US" sz="1800" b="1" dirty="0" smtClean="0">
                <a:solidFill>
                  <a:schemeClr val="accent1">
                    <a:lumMod val="50000"/>
                  </a:schemeClr>
                </a:solidFill>
              </a:rPr>
              <a:t> , C.R. (2016). </a:t>
            </a:r>
            <a:r>
              <a:rPr lang="en-US" sz="2400" b="1" dirty="0" smtClean="0">
                <a:solidFill>
                  <a:schemeClr val="tx2">
                    <a:lumMod val="50000"/>
                  </a:schemeClr>
                </a:solidFill>
              </a:rPr>
              <a:t>The Mindfulness Solution for Intense Emotions. </a:t>
            </a:r>
            <a:r>
              <a:rPr lang="ro-RO" sz="2000" b="1" dirty="0" smtClean="0">
                <a:solidFill>
                  <a:schemeClr val="accent1">
                    <a:lumMod val="50000"/>
                  </a:schemeClr>
                </a:solidFill>
              </a:rPr>
              <a:t/>
            </a:r>
            <a:br>
              <a:rPr lang="ro-RO" sz="2000" b="1" dirty="0" smtClean="0">
                <a:solidFill>
                  <a:schemeClr val="accent1">
                    <a:lumMod val="50000"/>
                  </a:schemeClr>
                </a:solidFill>
              </a:rPr>
            </a:br>
            <a:r>
              <a:rPr lang="en-US" sz="1600" b="1" dirty="0" smtClean="0">
                <a:solidFill>
                  <a:schemeClr val="accent1">
                    <a:lumMod val="50000"/>
                  </a:schemeClr>
                </a:solidFill>
              </a:rPr>
              <a:t>Oakland, CA. New Harbinger Publications, Inc.</a:t>
            </a:r>
            <a:r>
              <a:rPr lang="en-US" sz="1600" dirty="0" smtClean="0"/>
              <a:t/>
            </a:r>
            <a:br>
              <a:rPr lang="en-US" sz="1600" dirty="0" smtClean="0"/>
            </a:br>
            <a:endParaRPr lang="en-US" sz="1600" dirty="0"/>
          </a:p>
        </p:txBody>
      </p:sp>
      <p:pic>
        <p:nvPicPr>
          <p:cNvPr id="3074" name="Picture 2"/>
          <p:cNvPicPr>
            <a:picLocks noGrp="1" noChangeAspect="1" noChangeArrowheads="1"/>
          </p:cNvPicPr>
          <p:nvPr>
            <p:ph idx="1"/>
          </p:nvPr>
        </p:nvPicPr>
        <p:blipFill>
          <a:blip r:embed="rId3" cstate="print"/>
          <a:srcRect/>
          <a:stretch>
            <a:fillRect/>
          </a:stretch>
        </p:blipFill>
        <p:spPr>
          <a:xfrm>
            <a:off x="0" y="1490663"/>
            <a:ext cx="9144000" cy="53673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3000" fill="hold"/>
                                        <p:tgtEl>
                                          <p:spTgt spid="3074"/>
                                        </p:tgtEl>
                                        <p:attrNameLst>
                                          <p:attrName>ppt_w</p:attrName>
                                        </p:attrNameLst>
                                      </p:cBhvr>
                                      <p:tavLst>
                                        <p:tav tm="0">
                                          <p:val>
                                            <p:fltVal val="0"/>
                                          </p:val>
                                        </p:tav>
                                        <p:tav tm="100000">
                                          <p:val>
                                            <p:strVal val="#ppt_w"/>
                                          </p:val>
                                        </p:tav>
                                      </p:tavLst>
                                    </p:anim>
                                    <p:anim calcmode="lin" valueType="num">
                                      <p:cBhvr>
                                        <p:cTn id="8" dur="3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xit" presetSubtype="0" fill="hold" nodeType="clickEffect">
                                  <p:stCondLst>
                                    <p:cond delay="0"/>
                                  </p:stCondLst>
                                  <p:childTnLst>
                                    <p:anim from="(ppt_x)" to="(ppt_x+1)" calcmode="lin" valueType="num">
                                      <p:cBhvr>
                                        <p:cTn id="18" dur="3000">
                                          <p:stCondLst>
                                            <p:cond delay="0"/>
                                          </p:stCondLst>
                                        </p:cTn>
                                        <p:tgtEl>
                                          <p:spTgt spid="3074"/>
                                        </p:tgtEl>
                                        <p:attrNameLst>
                                          <p:attrName>ppt_x</p:attrName>
                                        </p:attrNameLst>
                                      </p:cBhvr>
                                    </p:anim>
                                    <p:anim from="0" to="-1.0" calcmode="lin" valueType="num">
                                      <p:cBhvr>
                                        <p:cTn id="19" dur="600" accel="50000">
                                          <p:stCondLst>
                                            <p:cond delay="0"/>
                                          </p:stCondLst>
                                        </p:cTn>
                                        <p:tgtEl>
                                          <p:spTgt spid="3074"/>
                                        </p:tgtEl>
                                        <p:attrNameLst>
                                          <p:attrName>xshear</p:attrName>
                                        </p:attrNameLst>
                                      </p:cBhvr>
                                    </p:anim>
                                    <p:set>
                                      <p:cBhvr>
                                        <p:cTn id="20" dur="2400">
                                          <p:stCondLst>
                                            <p:cond delay="600"/>
                                          </p:stCondLst>
                                        </p:cTn>
                                        <p:tgtEl>
                                          <p:spTgt spid="3074"/>
                                        </p:tgtEl>
                                        <p:attrNameLst>
                                          <p:attrName>xshear</p:attrName>
                                        </p:attrNameLst>
                                      </p:cBhvr>
                                      <p:to>
                                        <p:strVal val="-1.0"/>
                                      </p:to>
                                    </p:set>
                                    <p:set>
                                      <p:cBhvr>
                                        <p:cTn id="21" dur="1" fill="hold">
                                          <p:stCondLst>
                                            <p:cond delay="2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dscape-arch-arches-national-park.jpg"/>
          <p:cNvPicPr>
            <a:picLocks noChangeAspect="1"/>
          </p:cNvPicPr>
          <p:nvPr/>
        </p:nvPicPr>
        <p:blipFill>
          <a:blip r:embed="rId2" cstate="print"/>
          <a:srcRect/>
          <a:stretch>
            <a:fillRect/>
          </a:stretch>
        </p:blipFill>
        <p:spPr bwMode="auto">
          <a:xfrm>
            <a:off x="-3175" y="0"/>
            <a:ext cx="9147175" cy="6858000"/>
          </a:xfrm>
          <a:prstGeom prst="rect">
            <a:avLst/>
          </a:prstGeom>
          <a:noFill/>
          <a:ln w="9525">
            <a:noFill/>
            <a:miter lim="800000"/>
            <a:headEnd/>
            <a:tailEnd/>
          </a:ln>
        </p:spPr>
      </p:pic>
      <p:sp>
        <p:nvSpPr>
          <p:cNvPr id="14339" name="Title 1"/>
          <p:cNvSpPr>
            <a:spLocks noGrp="1"/>
          </p:cNvSpPr>
          <p:nvPr>
            <p:ph type="title"/>
          </p:nvPr>
        </p:nvSpPr>
        <p:spPr/>
        <p:txBody>
          <a:bodyPr/>
          <a:lstStyle/>
          <a:p>
            <a:r>
              <a:rPr lang="ro-RO" sz="2800" b="1" smtClean="0">
                <a:solidFill>
                  <a:srgbClr val="A50021"/>
                </a:solidFill>
              </a:rPr>
              <a:t>Modelul</a:t>
            </a:r>
            <a:r>
              <a:rPr lang="ro-RO" sz="2800" b="1" smtClean="0">
                <a:solidFill>
                  <a:srgbClr val="800000"/>
                </a:solidFill>
              </a:rPr>
              <a:t> </a:t>
            </a:r>
            <a:r>
              <a:rPr lang="ro-RO" sz="5400" b="1" smtClean="0">
                <a:solidFill>
                  <a:srgbClr val="800000"/>
                </a:solidFill>
              </a:rPr>
              <a:t>ARC</a:t>
            </a:r>
            <a:endParaRPr lang="en-US" sz="5400" b="1" smtClean="0">
              <a:solidFill>
                <a:srgbClr val="800000"/>
              </a:solidFill>
            </a:endParaRPr>
          </a:p>
        </p:txBody>
      </p:sp>
      <p:sp>
        <p:nvSpPr>
          <p:cNvPr id="3" name="Content Placeholder 2"/>
          <p:cNvSpPr>
            <a:spLocks noGrp="1"/>
          </p:cNvSpPr>
          <p:nvPr>
            <p:ph idx="1"/>
          </p:nvPr>
        </p:nvSpPr>
        <p:spPr/>
        <p:txBody>
          <a:bodyPr/>
          <a:lstStyle/>
          <a:p>
            <a:endParaRPr lang="ro-RO" smtClean="0"/>
          </a:p>
          <a:p>
            <a:r>
              <a:rPr lang="en-US" sz="6000" b="1" smtClean="0">
                <a:solidFill>
                  <a:srgbClr val="800000"/>
                </a:solidFill>
              </a:rPr>
              <a:t>A</a:t>
            </a:r>
            <a:r>
              <a:rPr lang="en-US" b="1" smtClean="0">
                <a:solidFill>
                  <a:srgbClr val="A50021"/>
                </a:solidFill>
              </a:rPr>
              <a:t>ntecedentele experienţelor emoţionale</a:t>
            </a:r>
          </a:p>
          <a:p>
            <a:r>
              <a:rPr lang="en-US" sz="6000" b="1" smtClean="0">
                <a:solidFill>
                  <a:srgbClr val="800000"/>
                </a:solidFill>
              </a:rPr>
              <a:t>R</a:t>
            </a:r>
            <a:r>
              <a:rPr lang="en-US" b="1" smtClean="0">
                <a:solidFill>
                  <a:srgbClr val="A50021"/>
                </a:solidFill>
              </a:rPr>
              <a:t>ăspunsurile date la antecedente</a:t>
            </a:r>
          </a:p>
          <a:p>
            <a:r>
              <a:rPr lang="en-US" sz="6000" b="1" smtClean="0">
                <a:solidFill>
                  <a:srgbClr val="800000"/>
                </a:solidFill>
              </a:rPr>
              <a:t>C</a:t>
            </a:r>
            <a:r>
              <a:rPr lang="en-US" b="1" smtClean="0">
                <a:solidFill>
                  <a:srgbClr val="A50021"/>
                </a:solidFill>
              </a:rPr>
              <a:t>onsecinţele răspunsurilor</a:t>
            </a:r>
          </a:p>
          <a:p>
            <a:pPr algn="r"/>
            <a:endParaRPr lang="ro-RO" sz="2000" b="1" smtClean="0"/>
          </a:p>
          <a:p>
            <a:pPr algn="r"/>
            <a:r>
              <a:rPr lang="ro-RO" sz="2000" b="1" smtClean="0">
                <a:solidFill>
                  <a:srgbClr val="800000"/>
                </a:solidFill>
              </a:rPr>
              <a:t>(După Barlow şi colab, 2011)</a:t>
            </a:r>
            <a:endParaRPr lang="en-US" sz="2000" b="1"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2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3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3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xit" presetSubtype="0" fill="hold" nodeType="clickEffect">
                                  <p:stCondLst>
                                    <p:cond delay="0"/>
                                  </p:stCondLst>
                                  <p:childTnLst>
                                    <p:anim calcmode="lin" valueType="num">
                                      <p:cBhvr>
                                        <p:cTn id="37" dur="3000"/>
                                        <p:tgtEl>
                                          <p:spTgt spid="3">
                                            <p:txEl>
                                              <p:pRg st="1" end="1"/>
                                            </p:txEl>
                                          </p:spTgt>
                                        </p:tgtEl>
                                        <p:attrNameLst>
                                          <p:attrName>ppt_x</p:attrName>
                                        </p:attrNameLst>
                                      </p:cBhvr>
                                      <p:tavLst>
                                        <p:tav tm="0">
                                          <p:val>
                                            <p:strVal val="ppt_x"/>
                                          </p:val>
                                        </p:tav>
                                        <p:tav tm="100000">
                                          <p:val>
                                            <p:strVal val="ppt_x-.2"/>
                                          </p:val>
                                        </p:tav>
                                      </p:tavLst>
                                    </p:anim>
                                    <p:anim calcmode="lin" valueType="num">
                                      <p:cBhvr>
                                        <p:cTn id="38" dur="3000"/>
                                        <p:tgtEl>
                                          <p:spTgt spid="3">
                                            <p:txEl>
                                              <p:pRg st="1" end="1"/>
                                            </p:txEl>
                                          </p:spTgt>
                                        </p:tgtEl>
                                        <p:attrNameLst>
                                          <p:attrName>ppt_y</p:attrName>
                                        </p:attrNameLst>
                                      </p:cBhvr>
                                      <p:tavLst>
                                        <p:tav tm="0">
                                          <p:val>
                                            <p:strVal val="ppt_y"/>
                                          </p:val>
                                        </p:tav>
                                        <p:tav tm="100000">
                                          <p:val>
                                            <p:strVal val="ppt_y"/>
                                          </p:val>
                                        </p:tav>
                                      </p:tavLst>
                                    </p:anim>
                                    <p:animEffect transition="out" filter="fade">
                                      <p:cBhvr>
                                        <p:cTn id="39" dur="3000"/>
                                        <p:tgtEl>
                                          <p:spTgt spid="3">
                                            <p:txEl>
                                              <p:pRg st="1" end="1"/>
                                            </p:txEl>
                                          </p:spTgt>
                                        </p:tgtEl>
                                      </p:cBhvr>
                                    </p:animEffect>
                                    <p:set>
                                      <p:cBhvr>
                                        <p:cTn id="40" dur="1" fill="hold">
                                          <p:stCondLst>
                                            <p:cond delay="2999"/>
                                          </p:stCondLst>
                                        </p:cTn>
                                        <p:tgtEl>
                                          <p:spTgt spid="3">
                                            <p:txEl>
                                              <p:pRg st="1" end="1"/>
                                            </p:txEl>
                                          </p:spTgt>
                                        </p:tgtEl>
                                        <p:attrNameLst>
                                          <p:attrName>style.visibility</p:attrName>
                                        </p:attrNameLst>
                                      </p:cBhvr>
                                      <p:to>
                                        <p:strVal val="hidden"/>
                                      </p:to>
                                    </p:set>
                                  </p:childTnLst>
                                </p:cTn>
                              </p:par>
                              <p:par>
                                <p:cTn id="41" presetID="29" presetClass="exit" presetSubtype="0" fill="hold" nodeType="withEffect">
                                  <p:stCondLst>
                                    <p:cond delay="0"/>
                                  </p:stCondLst>
                                  <p:childTnLst>
                                    <p:anim calcmode="lin" valueType="num">
                                      <p:cBhvr>
                                        <p:cTn id="42" dur="3000"/>
                                        <p:tgtEl>
                                          <p:spTgt spid="3">
                                            <p:txEl>
                                              <p:pRg st="2" end="2"/>
                                            </p:txEl>
                                          </p:spTgt>
                                        </p:tgtEl>
                                        <p:attrNameLst>
                                          <p:attrName>ppt_x</p:attrName>
                                        </p:attrNameLst>
                                      </p:cBhvr>
                                      <p:tavLst>
                                        <p:tav tm="0">
                                          <p:val>
                                            <p:strVal val="ppt_x"/>
                                          </p:val>
                                        </p:tav>
                                        <p:tav tm="100000">
                                          <p:val>
                                            <p:strVal val="ppt_x-.2"/>
                                          </p:val>
                                        </p:tav>
                                      </p:tavLst>
                                    </p:anim>
                                    <p:anim calcmode="lin" valueType="num">
                                      <p:cBhvr>
                                        <p:cTn id="43" dur="3000"/>
                                        <p:tgtEl>
                                          <p:spTgt spid="3">
                                            <p:txEl>
                                              <p:pRg st="2" end="2"/>
                                            </p:txEl>
                                          </p:spTgt>
                                        </p:tgtEl>
                                        <p:attrNameLst>
                                          <p:attrName>ppt_y</p:attrName>
                                        </p:attrNameLst>
                                      </p:cBhvr>
                                      <p:tavLst>
                                        <p:tav tm="0">
                                          <p:val>
                                            <p:strVal val="ppt_y"/>
                                          </p:val>
                                        </p:tav>
                                        <p:tav tm="100000">
                                          <p:val>
                                            <p:strVal val="ppt_y"/>
                                          </p:val>
                                        </p:tav>
                                      </p:tavLst>
                                    </p:anim>
                                    <p:animEffect transition="out" filter="fade">
                                      <p:cBhvr>
                                        <p:cTn id="44" dur="3000"/>
                                        <p:tgtEl>
                                          <p:spTgt spid="3">
                                            <p:txEl>
                                              <p:pRg st="2" end="2"/>
                                            </p:txEl>
                                          </p:spTgt>
                                        </p:tgtEl>
                                      </p:cBhvr>
                                    </p:animEffect>
                                    <p:set>
                                      <p:cBhvr>
                                        <p:cTn id="45" dur="1" fill="hold">
                                          <p:stCondLst>
                                            <p:cond delay="2999"/>
                                          </p:stCondLst>
                                        </p:cTn>
                                        <p:tgtEl>
                                          <p:spTgt spid="3">
                                            <p:txEl>
                                              <p:pRg st="2" end="2"/>
                                            </p:txEl>
                                          </p:spTgt>
                                        </p:tgtEl>
                                        <p:attrNameLst>
                                          <p:attrName>style.visibility</p:attrName>
                                        </p:attrNameLst>
                                      </p:cBhvr>
                                      <p:to>
                                        <p:strVal val="hidden"/>
                                      </p:to>
                                    </p:set>
                                  </p:childTnLst>
                                </p:cTn>
                              </p:par>
                              <p:par>
                                <p:cTn id="46" presetID="29" presetClass="exit" presetSubtype="0" fill="hold" nodeType="withEffect">
                                  <p:stCondLst>
                                    <p:cond delay="0"/>
                                  </p:stCondLst>
                                  <p:childTnLst>
                                    <p:anim calcmode="lin" valueType="num">
                                      <p:cBhvr>
                                        <p:cTn id="47" dur="3000"/>
                                        <p:tgtEl>
                                          <p:spTgt spid="3">
                                            <p:txEl>
                                              <p:pRg st="3" end="3"/>
                                            </p:txEl>
                                          </p:spTgt>
                                        </p:tgtEl>
                                        <p:attrNameLst>
                                          <p:attrName>ppt_x</p:attrName>
                                        </p:attrNameLst>
                                      </p:cBhvr>
                                      <p:tavLst>
                                        <p:tav tm="0">
                                          <p:val>
                                            <p:strVal val="ppt_x"/>
                                          </p:val>
                                        </p:tav>
                                        <p:tav tm="100000">
                                          <p:val>
                                            <p:strVal val="ppt_x-.2"/>
                                          </p:val>
                                        </p:tav>
                                      </p:tavLst>
                                    </p:anim>
                                    <p:anim calcmode="lin" valueType="num">
                                      <p:cBhvr>
                                        <p:cTn id="48" dur="3000"/>
                                        <p:tgtEl>
                                          <p:spTgt spid="3">
                                            <p:txEl>
                                              <p:pRg st="3" end="3"/>
                                            </p:txEl>
                                          </p:spTgt>
                                        </p:tgtEl>
                                        <p:attrNameLst>
                                          <p:attrName>ppt_y</p:attrName>
                                        </p:attrNameLst>
                                      </p:cBhvr>
                                      <p:tavLst>
                                        <p:tav tm="0">
                                          <p:val>
                                            <p:strVal val="ppt_y"/>
                                          </p:val>
                                        </p:tav>
                                        <p:tav tm="100000">
                                          <p:val>
                                            <p:strVal val="ppt_y"/>
                                          </p:val>
                                        </p:tav>
                                      </p:tavLst>
                                    </p:anim>
                                    <p:animEffect transition="out" filter="fade">
                                      <p:cBhvr>
                                        <p:cTn id="49" dur="3000"/>
                                        <p:tgtEl>
                                          <p:spTgt spid="3">
                                            <p:txEl>
                                              <p:pRg st="3" end="3"/>
                                            </p:txEl>
                                          </p:spTgt>
                                        </p:tgtEl>
                                      </p:cBhvr>
                                    </p:animEffect>
                                    <p:set>
                                      <p:cBhvr>
                                        <p:cTn id="50" dur="1" fill="hold">
                                          <p:stCondLst>
                                            <p:cond delay="2999"/>
                                          </p:stCondLst>
                                        </p:cTn>
                                        <p:tgtEl>
                                          <p:spTgt spid="3">
                                            <p:txEl>
                                              <p:pRg st="3" end="3"/>
                                            </p:txEl>
                                          </p:spTgt>
                                        </p:tgtEl>
                                        <p:attrNameLst>
                                          <p:attrName>style.visibility</p:attrName>
                                        </p:attrNameLst>
                                      </p:cBhvr>
                                      <p:to>
                                        <p:strVal val="hidden"/>
                                      </p:to>
                                    </p:set>
                                  </p:childTnLst>
                                </p:cTn>
                              </p:par>
                              <p:par>
                                <p:cTn id="51" presetID="29" presetClass="exit" presetSubtype="0" fill="hold" nodeType="withEffect">
                                  <p:stCondLst>
                                    <p:cond delay="0"/>
                                  </p:stCondLst>
                                  <p:childTnLst>
                                    <p:anim calcmode="lin" valueType="num">
                                      <p:cBhvr>
                                        <p:cTn id="52" dur="3000"/>
                                        <p:tgtEl>
                                          <p:spTgt spid="3">
                                            <p:txEl>
                                              <p:pRg st="5" end="5"/>
                                            </p:txEl>
                                          </p:spTgt>
                                        </p:tgtEl>
                                        <p:attrNameLst>
                                          <p:attrName>ppt_x</p:attrName>
                                        </p:attrNameLst>
                                      </p:cBhvr>
                                      <p:tavLst>
                                        <p:tav tm="0">
                                          <p:val>
                                            <p:strVal val="ppt_x"/>
                                          </p:val>
                                        </p:tav>
                                        <p:tav tm="100000">
                                          <p:val>
                                            <p:strVal val="ppt_x-.2"/>
                                          </p:val>
                                        </p:tav>
                                      </p:tavLst>
                                    </p:anim>
                                    <p:anim calcmode="lin" valueType="num">
                                      <p:cBhvr>
                                        <p:cTn id="53" dur="3000"/>
                                        <p:tgtEl>
                                          <p:spTgt spid="3">
                                            <p:txEl>
                                              <p:pRg st="5" end="5"/>
                                            </p:txEl>
                                          </p:spTgt>
                                        </p:tgtEl>
                                        <p:attrNameLst>
                                          <p:attrName>ppt_y</p:attrName>
                                        </p:attrNameLst>
                                      </p:cBhvr>
                                      <p:tavLst>
                                        <p:tav tm="0">
                                          <p:val>
                                            <p:strVal val="ppt_y"/>
                                          </p:val>
                                        </p:tav>
                                        <p:tav tm="100000">
                                          <p:val>
                                            <p:strVal val="ppt_y"/>
                                          </p:val>
                                        </p:tav>
                                      </p:tavLst>
                                    </p:anim>
                                    <p:animEffect transition="out" filter="fade">
                                      <p:cBhvr>
                                        <p:cTn id="54" dur="3000"/>
                                        <p:tgtEl>
                                          <p:spTgt spid="3">
                                            <p:txEl>
                                              <p:pRg st="5" end="5"/>
                                            </p:txEl>
                                          </p:spTgt>
                                        </p:tgtEl>
                                      </p:cBhvr>
                                    </p:animEffect>
                                    <p:set>
                                      <p:cBhvr>
                                        <p:cTn id="55" dur="1" fill="hold">
                                          <p:stCondLst>
                                            <p:cond delay="2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c-pentru-trompeta-yamaha.jpg"/>
          <p:cNvPicPr>
            <a:picLocks noGrp="1" noChangeAspect="1"/>
          </p:cNvPicPr>
          <p:nvPr>
            <p:ph idx="1"/>
          </p:nvPr>
        </p:nvPicPr>
        <p:blipFill>
          <a:blip r:embed="rId2" cstate="print"/>
          <a:srcRect/>
          <a:stretch>
            <a:fillRect/>
          </a:stretch>
        </p:blipFill>
        <p:spPr>
          <a:xfrm>
            <a:off x="1066800" y="0"/>
            <a:ext cx="7239000" cy="69119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pic>
        <p:nvPicPr>
          <p:cNvPr id="4" name="Content Placeholder 3" descr="DSC02891.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4" name="Content Placeholder 3" descr="arc.jpg"/>
          <p:cNvPicPr>
            <a:picLocks noGrp="1" noChangeAspect="1"/>
          </p:cNvPicPr>
          <p:nvPr>
            <p:ph idx="1"/>
          </p:nvPr>
        </p:nvPicPr>
        <p:blipFill>
          <a:blip r:embed="rId2" cstate="print"/>
          <a:srcRect/>
          <a:stretch>
            <a:fillRect/>
          </a:stretch>
        </p:blipFill>
        <p:spPr>
          <a:xfrm>
            <a:off x="-53975" y="0"/>
            <a:ext cx="9204325"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4" name="Content Placeholder 3" descr="vibr strat.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4" name="Content Placeholder 3" descr="fend tr.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4"/>
                                        </p:tgtEl>
                                        <p:attrNameLst>
                                          <p:attrName>ppt_x</p:attrName>
                                          <p:attrName>ppt_y</p:attrName>
                                        </p:attrNameLst>
                                      </p:cBhvr>
                                    </p:animMotion>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skars_buegelbilder_amor_valentin.png"/>
          <p:cNvPicPr>
            <a:picLocks noGrp="1" noChangeAspect="1"/>
          </p:cNvPicPr>
          <p:nvPr>
            <p:ph idx="1"/>
          </p:nvPr>
        </p:nvPicPr>
        <p:blipFill>
          <a:blip r:embed="rId2" cstate="print"/>
          <a:srcRect/>
          <a:stretch>
            <a:fillRect/>
          </a:stretch>
        </p:blipFill>
        <p:spPr>
          <a:xfrm>
            <a:off x="976313" y="0"/>
            <a:ext cx="7405687"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4"/>
                                        </p:tgtEl>
                                        <p:attrNameLst>
                                          <p:attrName>ppt_x</p:attrName>
                                          <p:attrName>ppt_y</p:attrName>
                                        </p:attrNameLst>
                                      </p:cBhvr>
                                    </p:animMotion>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ro-RO" sz="3200" b="1" dirty="0" smtClean="0">
                <a:solidFill>
                  <a:schemeClr val="accent2">
                    <a:lumMod val="75000"/>
                  </a:schemeClr>
                </a:solidFill>
              </a:rPr>
              <a:t>Prezentare din partea</a:t>
            </a:r>
            <a:endParaRPr lang="en-US" sz="3200" b="1"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algn="ctr">
              <a:buFont typeface="Arial" charset="0"/>
              <a:buNone/>
              <a:defRPr/>
            </a:pPr>
            <a:r>
              <a:rPr lang="en-US" sz="10400" b="1" dirty="0" smtClean="0">
                <a:solidFill>
                  <a:schemeClr val="accent2">
                    <a:lumMod val="50000"/>
                  </a:schemeClr>
                </a:solidFill>
                <a:latin typeface="Script MT Bold" pitchFamily="66" charset="0"/>
              </a:rPr>
              <a:t>Psi-Focus</a:t>
            </a:r>
            <a:endParaRPr lang="ro-RO" sz="10400" dirty="0" smtClean="0">
              <a:solidFill>
                <a:schemeClr val="accent2">
                  <a:lumMod val="50000"/>
                </a:schemeClr>
              </a:solidFill>
            </a:endParaRPr>
          </a:p>
          <a:p>
            <a:pPr algn="ctr">
              <a:buFont typeface="Arial" charset="0"/>
              <a:buNone/>
              <a:defRPr/>
            </a:pPr>
            <a:r>
              <a:rPr lang="ro-RO" sz="4000" b="1" dirty="0" smtClean="0">
                <a:solidFill>
                  <a:schemeClr val="accent2">
                    <a:lumMod val="75000"/>
                  </a:schemeClr>
                </a:solidFill>
              </a:rPr>
              <a:t>INSTITUTUL</a:t>
            </a:r>
          </a:p>
          <a:p>
            <a:pPr algn="ctr">
              <a:buFont typeface="Arial" charset="0"/>
              <a:buNone/>
              <a:defRPr/>
            </a:pPr>
            <a:r>
              <a:rPr lang="ro-RO" b="1" dirty="0" smtClean="0">
                <a:solidFill>
                  <a:schemeClr val="accent2">
                    <a:lumMod val="75000"/>
                  </a:schemeClr>
                </a:solidFill>
              </a:rPr>
              <a:t>pentru</a:t>
            </a:r>
          </a:p>
          <a:p>
            <a:pPr algn="ctr">
              <a:buFont typeface="Arial" charset="0"/>
              <a:buNone/>
              <a:defRPr/>
            </a:pPr>
            <a:r>
              <a:rPr lang="ro-RO" sz="5400" b="1" dirty="0" smtClean="0">
                <a:solidFill>
                  <a:schemeClr val="accent2">
                    <a:lumMod val="75000"/>
                  </a:schemeClr>
                </a:solidFill>
              </a:rPr>
              <a:t>TEHNOLOGII PSIHOLOGICE</a:t>
            </a:r>
            <a:br>
              <a:rPr lang="ro-RO" sz="5400" b="1" dirty="0" smtClean="0">
                <a:solidFill>
                  <a:schemeClr val="accent2">
                    <a:lumMod val="75000"/>
                  </a:schemeClr>
                </a:solidFill>
              </a:rPr>
            </a:br>
            <a:r>
              <a:rPr lang="ro-RO" sz="5400" b="1" dirty="0" smtClean="0">
                <a:solidFill>
                  <a:schemeClr val="accent2">
                    <a:lumMod val="75000"/>
                  </a:schemeClr>
                </a:solidFill>
              </a:rPr>
              <a:t>CONTEXTUALE</a:t>
            </a:r>
            <a:endParaRPr lang="en-US" sz="54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3000"/>
                                        <p:tgtEl>
                                          <p:spTgt spid="3">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3000"/>
                                        <p:tgtEl>
                                          <p:spTgt spid="3">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nus.jpg"/>
          <p:cNvPicPr>
            <a:picLocks noGrp="1" noChangeAspect="1"/>
          </p:cNvPicPr>
          <p:nvPr>
            <p:ph idx="1"/>
          </p:nvPr>
        </p:nvPicPr>
        <p:blipFill>
          <a:blip r:embed="rId2" cstate="print"/>
          <a:srcRect/>
          <a:stretch>
            <a:fillRect/>
          </a:stretch>
        </p:blipFill>
        <p:spPr>
          <a:xfrm>
            <a:off x="765175" y="-39688"/>
            <a:ext cx="7540625" cy="68976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b.jpg"/>
          <p:cNvPicPr>
            <a:picLocks noChangeAspect="1"/>
          </p:cNvPicPr>
          <p:nvPr/>
        </p:nvPicPr>
        <p:blipFill>
          <a:blip r:embed="rId2" cstate="print"/>
          <a:srcRect/>
          <a:stretch>
            <a:fillRect/>
          </a:stretch>
        </p:blipFill>
        <p:spPr bwMode="auto">
          <a:xfrm>
            <a:off x="396875" y="0"/>
            <a:ext cx="8350250" cy="6858000"/>
          </a:xfrm>
          <a:prstGeom prst="rect">
            <a:avLst/>
          </a:prstGeom>
          <a:noFill/>
          <a:ln w="9525">
            <a:noFill/>
            <a:miter lim="800000"/>
            <a:headEnd/>
            <a:tailEnd/>
          </a:ln>
        </p:spPr>
      </p:pic>
      <p:sp>
        <p:nvSpPr>
          <p:cNvPr id="6147" name="Content Placeholder 2"/>
          <p:cNvSpPr>
            <a:spLocks noGrp="1"/>
          </p:cNvSpPr>
          <p:nvPr>
            <p:ph idx="1"/>
          </p:nvPr>
        </p:nvSpPr>
        <p:spPr/>
        <p:txBody>
          <a:bodyPr/>
          <a:lstStyle/>
          <a:p>
            <a:pPr algn="ctr" eaLnBrk="1" hangingPunct="1">
              <a:defRPr/>
            </a:pPr>
            <a:r>
              <a:rPr lang="hu-HU" sz="3600" b="1" dirty="0" smtClean="0">
                <a:solidFill>
                  <a:schemeClr val="accent2">
                    <a:lumMod val="50000"/>
                  </a:schemeClr>
                </a:solidFill>
              </a:rPr>
              <a:t>Teoria lărgirii panoramei posibilităţilor  şi a deschiderii şantierului resurselor</a:t>
            </a:r>
          </a:p>
          <a:p>
            <a:pPr algn="ctr" eaLnBrk="1" hangingPunct="1">
              <a:buFont typeface="Arial" charset="0"/>
              <a:buNone/>
              <a:defRPr/>
            </a:pPr>
            <a:endParaRPr lang="hu-HU" b="1" dirty="0" smtClean="0">
              <a:solidFill>
                <a:schemeClr val="accent2">
                  <a:lumMod val="50000"/>
                </a:schemeClr>
              </a:solidFill>
            </a:endParaRPr>
          </a:p>
          <a:p>
            <a:pPr algn="ctr" eaLnBrk="1" hangingPunct="1">
              <a:defRPr/>
            </a:pPr>
            <a:r>
              <a:rPr lang="hu-HU" sz="2400" b="1" dirty="0" smtClean="0">
                <a:solidFill>
                  <a:schemeClr val="accent6">
                    <a:lumMod val="50000"/>
                  </a:schemeClr>
                </a:solidFill>
              </a:rPr>
              <a:t>(</a:t>
            </a:r>
            <a:r>
              <a:rPr lang="en-US" sz="2400" b="1" dirty="0" smtClean="0">
                <a:solidFill>
                  <a:schemeClr val="accent6">
                    <a:lumMod val="50000"/>
                  </a:schemeClr>
                </a:solidFill>
              </a:rPr>
              <a:t>The broaden</a:t>
            </a:r>
            <a:r>
              <a:rPr lang="hu-HU" sz="2400" b="1" dirty="0" smtClean="0">
                <a:solidFill>
                  <a:schemeClr val="accent6">
                    <a:lumMod val="50000"/>
                  </a:schemeClr>
                </a:solidFill>
              </a:rPr>
              <a:t> and</a:t>
            </a:r>
            <a:r>
              <a:rPr lang="en-US" sz="2400" b="1" dirty="0" smtClean="0">
                <a:solidFill>
                  <a:schemeClr val="accent6">
                    <a:lumMod val="50000"/>
                  </a:schemeClr>
                </a:solidFill>
              </a:rPr>
              <a:t> build</a:t>
            </a:r>
            <a:r>
              <a:rPr lang="hu-HU" sz="2400" b="1" dirty="0" smtClean="0">
                <a:solidFill>
                  <a:schemeClr val="accent6">
                    <a:lumMod val="50000"/>
                  </a:schemeClr>
                </a:solidFill>
              </a:rPr>
              <a:t> theory of </a:t>
            </a:r>
            <a:r>
              <a:rPr lang="en-US" sz="2400" b="1" dirty="0" smtClean="0">
                <a:solidFill>
                  <a:schemeClr val="accent6">
                    <a:lumMod val="50000"/>
                  </a:schemeClr>
                </a:solidFill>
              </a:rPr>
              <a:t>positive emotions</a:t>
            </a:r>
            <a:r>
              <a:rPr lang="hu-HU" sz="2400" b="1" dirty="0" smtClean="0">
                <a:solidFill>
                  <a:schemeClr val="accent6">
                    <a:lumMod val="50000"/>
                  </a:schemeClr>
                </a:solidFill>
              </a:rPr>
              <a:t>)</a:t>
            </a:r>
          </a:p>
          <a:p>
            <a:pPr algn="ctr" eaLnBrk="1" hangingPunct="1">
              <a:defRPr/>
            </a:pPr>
            <a:endParaRPr lang="hu-HU" sz="2400" b="1" dirty="0" smtClean="0">
              <a:solidFill>
                <a:schemeClr val="accent2">
                  <a:lumMod val="50000"/>
                </a:schemeClr>
              </a:solidFill>
            </a:endParaRPr>
          </a:p>
          <a:p>
            <a:pPr algn="r" eaLnBrk="1" hangingPunct="1">
              <a:defRPr/>
            </a:pPr>
            <a:endParaRPr lang="hu-HU" sz="2400" b="1" dirty="0" smtClean="0">
              <a:solidFill>
                <a:schemeClr val="accent2">
                  <a:lumMod val="50000"/>
                </a:schemeClr>
              </a:solidFill>
            </a:endParaRPr>
          </a:p>
          <a:p>
            <a:pPr algn="r" eaLnBrk="1" hangingPunct="1">
              <a:defRPr/>
            </a:pPr>
            <a:r>
              <a:rPr lang="hu-HU" sz="2400" b="1" dirty="0" smtClean="0">
                <a:solidFill>
                  <a:schemeClr val="accent2">
                    <a:lumMod val="50000"/>
                  </a:schemeClr>
                </a:solidFill>
              </a:rPr>
              <a:t>(Barbara Fredrickson, 1998;  2008; 2013)</a:t>
            </a:r>
            <a:endParaRPr lang="en-US" sz="2400" b="1" dirty="0" smtClean="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770" decel="100000"/>
                                        <p:tgtEl>
                                          <p:spTgt spid="6147">
                                            <p:txEl>
                                              <p:pRg st="0" end="0"/>
                                            </p:txEl>
                                          </p:spTgt>
                                        </p:tgtEl>
                                      </p:cBhvr>
                                    </p:animEffect>
                                    <p:animScale>
                                      <p:cBhvr>
                                        <p:cTn id="8" dur="770" decel="100000"/>
                                        <p:tgtEl>
                                          <p:spTgt spid="6147">
                                            <p:txEl>
                                              <p:pRg st="0" end="0"/>
                                            </p:txEl>
                                          </p:spTgt>
                                        </p:tgtEl>
                                      </p:cBhvr>
                                      <p:from x="10000" y="10000"/>
                                      <p:to x="200000" y="450000"/>
                                    </p:animScale>
                                    <p:animScale>
                                      <p:cBhvr>
                                        <p:cTn id="9" dur="1230" accel="100000" fill="hold">
                                          <p:stCondLst>
                                            <p:cond delay="770"/>
                                          </p:stCondLst>
                                        </p:cTn>
                                        <p:tgtEl>
                                          <p:spTgt spid="6147">
                                            <p:txEl>
                                              <p:pRg st="0" end="0"/>
                                            </p:txEl>
                                          </p:spTgt>
                                        </p:tgtEl>
                                      </p:cBhvr>
                                      <p:from x="200000" y="450000"/>
                                      <p:to x="100000" y="100000"/>
                                    </p:animScale>
                                    <p:set>
                                      <p:cBhvr>
                                        <p:cTn id="10" dur="770" fill="hold"/>
                                        <p:tgtEl>
                                          <p:spTgt spid="6147">
                                            <p:txEl>
                                              <p:pRg st="0" end="0"/>
                                            </p:txEl>
                                          </p:spTgt>
                                        </p:tgtEl>
                                        <p:attrNameLst>
                                          <p:attrName>ppt_x</p:attrName>
                                        </p:attrNameLst>
                                      </p:cBhvr>
                                      <p:to>
                                        <p:strVal val="(0.5)"/>
                                      </p:to>
                                    </p:set>
                                    <p:anim from="(0.5)" to="(#ppt_x)" calcmode="lin" valueType="num">
                                      <p:cBhvr>
                                        <p:cTn id="11" dur="1230" accel="100000" fill="hold">
                                          <p:stCondLst>
                                            <p:cond delay="770"/>
                                          </p:stCondLst>
                                        </p:cTn>
                                        <p:tgtEl>
                                          <p:spTgt spid="6147">
                                            <p:txEl>
                                              <p:pRg st="0" end="0"/>
                                            </p:txEl>
                                          </p:spTgt>
                                        </p:tgtEl>
                                        <p:attrNameLst>
                                          <p:attrName>ppt_x</p:attrName>
                                        </p:attrNameLst>
                                      </p:cBhvr>
                                    </p:anim>
                                    <p:set>
                                      <p:cBhvr>
                                        <p:cTn id="12" dur="770" fill="hold"/>
                                        <p:tgtEl>
                                          <p:spTgt spid="614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147">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slide(fromBottom)">
                                      <p:cBhvr>
                                        <p:cTn id="18" dur="3000"/>
                                        <p:tgtEl>
                                          <p:spTgt spid="61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animEffect transition="in" filter="slide(fromBottom)">
                                      <p:cBhvr>
                                        <p:cTn id="23" dur="3000"/>
                                        <p:tgtEl>
                                          <p:spTgt spid="614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3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xit" presetSubtype="16" fill="hold" nodeType="clickEffect">
                                  <p:stCondLst>
                                    <p:cond delay="0"/>
                                  </p:stCondLst>
                                  <p:childTnLst>
                                    <p:animEffect transition="out" filter="diamond(in)">
                                      <p:cBhvr>
                                        <p:cTn id="32" dur="2000"/>
                                        <p:tgtEl>
                                          <p:spTgt spid="6147">
                                            <p:txEl>
                                              <p:pRg st="0" end="0"/>
                                            </p:txEl>
                                          </p:spTgt>
                                        </p:tgtEl>
                                      </p:cBhvr>
                                    </p:animEffect>
                                    <p:set>
                                      <p:cBhvr>
                                        <p:cTn id="33" dur="1" fill="hold">
                                          <p:stCondLst>
                                            <p:cond delay="1999"/>
                                          </p:stCondLst>
                                        </p:cTn>
                                        <p:tgtEl>
                                          <p:spTgt spid="6147">
                                            <p:txEl>
                                              <p:pRg st="0" end="0"/>
                                            </p:txEl>
                                          </p:spTgt>
                                        </p:tgtEl>
                                        <p:attrNameLst>
                                          <p:attrName>style.visibility</p:attrName>
                                        </p:attrNameLst>
                                      </p:cBhvr>
                                      <p:to>
                                        <p:strVal val="hidden"/>
                                      </p:to>
                                    </p:set>
                                  </p:childTnLst>
                                </p:cTn>
                              </p:par>
                              <p:par>
                                <p:cTn id="34" presetID="8" presetClass="exit" presetSubtype="16" fill="hold" nodeType="withEffect">
                                  <p:stCondLst>
                                    <p:cond delay="0"/>
                                  </p:stCondLst>
                                  <p:childTnLst>
                                    <p:animEffect transition="out" filter="diamond(in)">
                                      <p:cBhvr>
                                        <p:cTn id="35" dur="2000"/>
                                        <p:tgtEl>
                                          <p:spTgt spid="6147">
                                            <p:txEl>
                                              <p:pRg st="2" end="2"/>
                                            </p:txEl>
                                          </p:spTgt>
                                        </p:tgtEl>
                                      </p:cBhvr>
                                    </p:animEffect>
                                    <p:set>
                                      <p:cBhvr>
                                        <p:cTn id="36" dur="1" fill="hold">
                                          <p:stCondLst>
                                            <p:cond delay="1999"/>
                                          </p:stCondLst>
                                        </p:cTn>
                                        <p:tgtEl>
                                          <p:spTgt spid="6147">
                                            <p:txEl>
                                              <p:pRg st="2" end="2"/>
                                            </p:txEl>
                                          </p:spTgt>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6147">
                                            <p:txEl>
                                              <p:pRg st="5" end="5"/>
                                            </p:txEl>
                                          </p:spTgt>
                                        </p:tgtEl>
                                      </p:cBhvr>
                                    </p:animEffect>
                                    <p:set>
                                      <p:cBhvr>
                                        <p:cTn id="39" dur="1" fill="hold">
                                          <p:stCondLst>
                                            <p:cond delay="1999"/>
                                          </p:stCondLst>
                                        </p:cTn>
                                        <p:tgtEl>
                                          <p:spTgt spid="614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noram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0" name="Title 1"/>
          <p:cNvSpPr>
            <a:spLocks noGrp="1"/>
          </p:cNvSpPr>
          <p:nvPr>
            <p:ph type="title"/>
          </p:nvPr>
        </p:nvSpPr>
        <p:spPr/>
        <p:txBody>
          <a:bodyPr/>
          <a:lstStyle/>
          <a:p>
            <a:pPr eaLnBrk="1" hangingPunct="1"/>
            <a:r>
              <a:rPr lang="hu-HU" sz="2000" smtClean="0"/>
              <a:t/>
            </a:r>
            <a:br>
              <a:rPr lang="hu-HU" sz="2000" smtClean="0"/>
            </a:br>
            <a:r>
              <a:rPr lang="en-US" sz="2000" b="1" smtClean="0">
                <a:solidFill>
                  <a:srgbClr val="A50021"/>
                </a:solidFill>
              </a:rPr>
              <a:t>Tugade, M.M., Fredrickson, B.L. (2007). </a:t>
            </a:r>
            <a:r>
              <a:rPr lang="en-US" sz="2400" b="1" smtClean="0">
                <a:solidFill>
                  <a:srgbClr val="800000"/>
                </a:solidFill>
              </a:rPr>
              <a:t>Regulation of positive emotions: emotion regulation strategies that promote resilience.</a:t>
            </a:r>
            <a:r>
              <a:rPr lang="en-US" sz="2400" b="1" smtClean="0">
                <a:solidFill>
                  <a:srgbClr val="A50021"/>
                </a:solidFill>
              </a:rPr>
              <a:t> </a:t>
            </a:r>
            <a:r>
              <a:rPr lang="en-US" sz="2000" b="1" i="1" smtClean="0">
                <a:solidFill>
                  <a:srgbClr val="A50021"/>
                </a:solidFill>
              </a:rPr>
              <a:t>Journal of Happiness Studies.</a:t>
            </a:r>
            <a:r>
              <a:rPr lang="en-US" sz="2000" b="1" smtClean="0">
                <a:solidFill>
                  <a:srgbClr val="A50021"/>
                </a:solidFill>
              </a:rPr>
              <a:t> 8. 311-333.</a:t>
            </a:r>
            <a:r>
              <a:rPr lang="en-US" sz="2800" smtClean="0"/>
              <a:t/>
            </a:r>
            <a:br>
              <a:rPr lang="en-US" sz="2800" smtClean="0"/>
            </a:br>
            <a:endParaRPr lang="en-US" sz="2800" smtClean="0"/>
          </a:p>
        </p:txBody>
      </p:sp>
      <p:sp>
        <p:nvSpPr>
          <p:cNvPr id="7171" name="Content Placeholder 2"/>
          <p:cNvSpPr>
            <a:spLocks noGrp="1"/>
          </p:cNvSpPr>
          <p:nvPr>
            <p:ph idx="1"/>
          </p:nvPr>
        </p:nvSpPr>
        <p:spPr/>
        <p:txBody>
          <a:bodyPr/>
          <a:lstStyle/>
          <a:p>
            <a:pPr eaLnBrk="1" hangingPunct="1">
              <a:buFont typeface="Arial" charset="0"/>
              <a:buNone/>
            </a:pPr>
            <a:endParaRPr lang="hu-HU" sz="2000" b="1" smtClean="0"/>
          </a:p>
          <a:p>
            <a:pPr eaLnBrk="1" hangingPunct="1"/>
            <a:r>
              <a:rPr lang="ro-RO" sz="2400" b="1" smtClean="0">
                <a:solidFill>
                  <a:srgbClr val="800000"/>
                </a:solidFill>
              </a:rPr>
              <a:t>Această</a:t>
            </a:r>
            <a:r>
              <a:rPr lang="en-US" sz="2400" b="1" smtClean="0">
                <a:solidFill>
                  <a:srgbClr val="800000"/>
                </a:solidFill>
              </a:rPr>
              <a:t> teor</a:t>
            </a:r>
            <a:r>
              <a:rPr lang="ro-RO" sz="2400" b="1" smtClean="0">
                <a:solidFill>
                  <a:srgbClr val="800000"/>
                </a:solidFill>
              </a:rPr>
              <a:t>ie </a:t>
            </a:r>
            <a:r>
              <a:rPr lang="en-US" sz="2400" b="1" smtClean="0">
                <a:solidFill>
                  <a:srgbClr val="800000"/>
                </a:solidFill>
              </a:rPr>
              <a:t>stipul</a:t>
            </a:r>
            <a:r>
              <a:rPr lang="ro-RO" sz="2400" b="1" smtClean="0">
                <a:solidFill>
                  <a:srgbClr val="800000"/>
                </a:solidFill>
              </a:rPr>
              <a:t>ează, că</a:t>
            </a:r>
            <a:r>
              <a:rPr lang="en-US" sz="2400" b="1" smtClean="0">
                <a:solidFill>
                  <a:srgbClr val="800000"/>
                </a:solidFill>
              </a:rPr>
              <a:t> emo</a:t>
            </a:r>
            <a:r>
              <a:rPr lang="ro-RO" sz="2400" b="1" smtClean="0">
                <a:solidFill>
                  <a:srgbClr val="800000"/>
                </a:solidFill>
              </a:rPr>
              <a:t>ţ</a:t>
            </a:r>
            <a:r>
              <a:rPr lang="en-US" sz="2400" b="1" smtClean="0">
                <a:solidFill>
                  <a:srgbClr val="800000"/>
                </a:solidFill>
              </a:rPr>
              <a:t>i</a:t>
            </a:r>
            <a:r>
              <a:rPr lang="ro-RO" sz="2400" b="1" smtClean="0">
                <a:solidFill>
                  <a:srgbClr val="800000"/>
                </a:solidFill>
              </a:rPr>
              <a:t>le</a:t>
            </a:r>
            <a:r>
              <a:rPr lang="en-US" sz="2400" b="1" smtClean="0">
                <a:solidFill>
                  <a:srgbClr val="800000"/>
                </a:solidFill>
              </a:rPr>
              <a:t> po</a:t>
            </a:r>
            <a:r>
              <a:rPr lang="ro-RO" sz="2400" b="1" smtClean="0">
                <a:solidFill>
                  <a:srgbClr val="800000"/>
                </a:solidFill>
              </a:rPr>
              <a:t>z</a:t>
            </a:r>
            <a:r>
              <a:rPr lang="en-US" sz="2400" b="1" smtClean="0">
                <a:solidFill>
                  <a:srgbClr val="800000"/>
                </a:solidFill>
              </a:rPr>
              <a:t>itive </a:t>
            </a:r>
            <a:r>
              <a:rPr lang="ro-RO" sz="2400" b="1" smtClean="0">
                <a:solidFill>
                  <a:srgbClr val="800000"/>
                </a:solidFill>
              </a:rPr>
              <a:t>şi</a:t>
            </a:r>
            <a:r>
              <a:rPr lang="en-US" sz="2400" b="1" smtClean="0">
                <a:solidFill>
                  <a:srgbClr val="800000"/>
                </a:solidFill>
              </a:rPr>
              <a:t> negative </a:t>
            </a:r>
            <a:r>
              <a:rPr lang="ro-RO" sz="2400" b="1" smtClean="0">
                <a:solidFill>
                  <a:srgbClr val="800000"/>
                </a:solidFill>
              </a:rPr>
              <a:t>prezintă </a:t>
            </a:r>
            <a:r>
              <a:rPr lang="en-US" sz="2400" b="1" smtClean="0">
                <a:solidFill>
                  <a:srgbClr val="800000"/>
                </a:solidFill>
              </a:rPr>
              <a:t>func</a:t>
            </a:r>
            <a:r>
              <a:rPr lang="ro-RO" sz="2400" b="1" smtClean="0">
                <a:solidFill>
                  <a:srgbClr val="800000"/>
                </a:solidFill>
              </a:rPr>
              <a:t>ţi</a:t>
            </a:r>
            <a:r>
              <a:rPr lang="en-US" sz="2400" b="1" smtClean="0">
                <a:solidFill>
                  <a:srgbClr val="800000"/>
                </a:solidFill>
              </a:rPr>
              <a:t>i adaptive </a:t>
            </a:r>
            <a:r>
              <a:rPr lang="ro-RO" sz="2400" b="1" smtClean="0">
                <a:solidFill>
                  <a:srgbClr val="800000"/>
                </a:solidFill>
              </a:rPr>
              <a:t>şi</a:t>
            </a:r>
            <a:r>
              <a:rPr lang="en-US" sz="2400" b="1" smtClean="0">
                <a:solidFill>
                  <a:srgbClr val="800000"/>
                </a:solidFill>
              </a:rPr>
              <a:t> efect</a:t>
            </a:r>
            <a:r>
              <a:rPr lang="ro-RO" sz="2400" b="1" smtClean="0">
                <a:solidFill>
                  <a:srgbClr val="800000"/>
                </a:solidFill>
              </a:rPr>
              <a:t>e fiz</a:t>
            </a:r>
            <a:r>
              <a:rPr lang="en-US" sz="2400" b="1" smtClean="0">
                <a:solidFill>
                  <a:srgbClr val="800000"/>
                </a:solidFill>
              </a:rPr>
              <a:t>iologic</a:t>
            </a:r>
            <a:r>
              <a:rPr lang="ro-RO" sz="2400" b="1" smtClean="0">
                <a:solidFill>
                  <a:srgbClr val="800000"/>
                </a:solidFill>
              </a:rPr>
              <a:t>e </a:t>
            </a:r>
            <a:r>
              <a:rPr lang="en-US" sz="2400" b="1" smtClean="0">
                <a:solidFill>
                  <a:srgbClr val="800000"/>
                </a:solidFill>
              </a:rPr>
              <a:t>distinct</a:t>
            </a:r>
            <a:r>
              <a:rPr lang="ro-RO" sz="2400" b="1" smtClean="0">
                <a:solidFill>
                  <a:srgbClr val="800000"/>
                </a:solidFill>
              </a:rPr>
              <a:t>e şi</a:t>
            </a:r>
            <a:r>
              <a:rPr lang="en-US" sz="2400" b="1" smtClean="0">
                <a:solidFill>
                  <a:srgbClr val="800000"/>
                </a:solidFill>
              </a:rPr>
              <a:t> complementar</a:t>
            </a:r>
            <a:r>
              <a:rPr lang="ro-RO" sz="2400" b="1" smtClean="0">
                <a:solidFill>
                  <a:srgbClr val="800000"/>
                </a:solidFill>
              </a:rPr>
              <a:t>e</a:t>
            </a:r>
            <a:r>
              <a:rPr lang="en-US" sz="2400" b="1" smtClean="0">
                <a:solidFill>
                  <a:srgbClr val="800000"/>
                </a:solidFill>
              </a:rPr>
              <a:t> . </a:t>
            </a:r>
            <a:endParaRPr lang="hu-HU" sz="2400" b="1" smtClean="0">
              <a:solidFill>
                <a:srgbClr val="800000"/>
              </a:solidFill>
            </a:endParaRPr>
          </a:p>
          <a:p>
            <a:pPr eaLnBrk="1" hangingPunct="1"/>
            <a:endParaRPr lang="hu-HU" sz="2400" b="1" smtClean="0">
              <a:solidFill>
                <a:srgbClr val="800000"/>
              </a:solidFill>
            </a:endParaRPr>
          </a:p>
          <a:p>
            <a:pPr eaLnBrk="1" hangingPunct="1"/>
            <a:r>
              <a:rPr lang="ro-RO" sz="2400" b="1" smtClean="0">
                <a:solidFill>
                  <a:srgbClr val="800000"/>
                </a:solidFill>
              </a:rPr>
              <a:t>În timp ce </a:t>
            </a:r>
            <a:r>
              <a:rPr lang="en-US" sz="2400" b="1" smtClean="0">
                <a:solidFill>
                  <a:srgbClr val="800000"/>
                </a:solidFill>
              </a:rPr>
              <a:t>emo</a:t>
            </a:r>
            <a:r>
              <a:rPr lang="ro-RO" sz="2400" b="1" smtClean="0">
                <a:solidFill>
                  <a:srgbClr val="800000"/>
                </a:solidFill>
              </a:rPr>
              <a:t>ţ</a:t>
            </a:r>
            <a:r>
              <a:rPr lang="en-US" sz="2400" b="1" smtClean="0">
                <a:solidFill>
                  <a:srgbClr val="800000"/>
                </a:solidFill>
              </a:rPr>
              <a:t>i</a:t>
            </a:r>
            <a:r>
              <a:rPr lang="ro-RO" sz="2400" b="1" smtClean="0">
                <a:solidFill>
                  <a:srgbClr val="800000"/>
                </a:solidFill>
              </a:rPr>
              <a:t>le</a:t>
            </a:r>
            <a:r>
              <a:rPr lang="en-US" sz="2400" b="1" smtClean="0">
                <a:solidFill>
                  <a:srgbClr val="800000"/>
                </a:solidFill>
              </a:rPr>
              <a:t> negative</a:t>
            </a:r>
            <a:r>
              <a:rPr lang="ro-RO" sz="2400" b="1" smtClean="0">
                <a:solidFill>
                  <a:srgbClr val="800000"/>
                </a:solidFill>
              </a:rPr>
              <a:t> sunt </a:t>
            </a:r>
            <a:r>
              <a:rPr lang="en-US" sz="2400" b="1" smtClean="0">
                <a:solidFill>
                  <a:srgbClr val="800000"/>
                </a:solidFill>
              </a:rPr>
              <a:t>asociate</a:t>
            </a:r>
            <a:r>
              <a:rPr lang="ro-RO" sz="2400" b="1" smtClean="0">
                <a:solidFill>
                  <a:srgbClr val="800000"/>
                </a:solidFill>
              </a:rPr>
              <a:t> cu</a:t>
            </a:r>
            <a:r>
              <a:rPr lang="en-US" sz="2400" b="1" smtClean="0">
                <a:solidFill>
                  <a:srgbClr val="800000"/>
                </a:solidFill>
              </a:rPr>
              <a:t> tend</a:t>
            </a:r>
            <a:r>
              <a:rPr lang="ro-RO" sz="2400" b="1" smtClean="0">
                <a:solidFill>
                  <a:srgbClr val="800000"/>
                </a:solidFill>
              </a:rPr>
              <a:t>i</a:t>
            </a:r>
            <a:r>
              <a:rPr lang="en-US" sz="2400" b="1" smtClean="0">
                <a:solidFill>
                  <a:srgbClr val="800000"/>
                </a:solidFill>
              </a:rPr>
              <a:t>n</a:t>
            </a:r>
            <a:r>
              <a:rPr lang="ro-RO" sz="2400" b="1" smtClean="0">
                <a:solidFill>
                  <a:srgbClr val="800000"/>
                </a:solidFill>
              </a:rPr>
              <a:t>ţ</a:t>
            </a:r>
            <a:r>
              <a:rPr lang="en-US" sz="2400" b="1" smtClean="0">
                <a:solidFill>
                  <a:srgbClr val="800000"/>
                </a:solidFill>
              </a:rPr>
              <a:t>e</a:t>
            </a:r>
            <a:r>
              <a:rPr lang="ro-RO" sz="2400" b="1" smtClean="0">
                <a:solidFill>
                  <a:srgbClr val="800000"/>
                </a:solidFill>
              </a:rPr>
              <a:t> spre acţiuni</a:t>
            </a:r>
            <a:r>
              <a:rPr lang="en-US" sz="2400" b="1" smtClean="0">
                <a:solidFill>
                  <a:srgbClr val="800000"/>
                </a:solidFill>
              </a:rPr>
              <a:t> specific</a:t>
            </a:r>
            <a:r>
              <a:rPr lang="ro-RO" sz="2400" b="1" smtClean="0">
                <a:solidFill>
                  <a:srgbClr val="800000"/>
                </a:solidFill>
              </a:rPr>
              <a:t>e, care</a:t>
            </a:r>
            <a:r>
              <a:rPr lang="hu-HU" sz="2400" b="1" smtClean="0">
                <a:solidFill>
                  <a:srgbClr val="800000"/>
                </a:solidFill>
              </a:rPr>
              <a:t> </a:t>
            </a:r>
            <a:r>
              <a:rPr lang="en-US" sz="2400" b="1" smtClean="0">
                <a:solidFill>
                  <a:srgbClr val="800000"/>
                </a:solidFill>
              </a:rPr>
              <a:t>focus</a:t>
            </a:r>
            <a:r>
              <a:rPr lang="ro-RO" sz="2400" b="1" smtClean="0">
                <a:solidFill>
                  <a:srgbClr val="800000"/>
                </a:solidFill>
              </a:rPr>
              <a:t>ează şi îngustează</a:t>
            </a:r>
            <a:r>
              <a:rPr lang="en-US" sz="2400" b="1" smtClean="0">
                <a:solidFill>
                  <a:srgbClr val="800000"/>
                </a:solidFill>
              </a:rPr>
              <a:t> </a:t>
            </a:r>
            <a:r>
              <a:rPr lang="ro-RO" sz="2400" b="1" smtClean="0">
                <a:solidFill>
                  <a:srgbClr val="800000"/>
                </a:solidFill>
              </a:rPr>
              <a:t>gândirea şi acţiunile (cu scopul pregătirii organismului pentru luptă sau fugă)</a:t>
            </a:r>
            <a:r>
              <a:rPr lang="en-US" sz="2400" b="1" smtClean="0">
                <a:solidFill>
                  <a:srgbClr val="800000"/>
                </a:solidFill>
              </a:rPr>
              <a:t>, emo</a:t>
            </a:r>
            <a:r>
              <a:rPr lang="ro-RO" sz="2400" b="1" smtClean="0">
                <a:solidFill>
                  <a:srgbClr val="800000"/>
                </a:solidFill>
              </a:rPr>
              <a:t>ţ</a:t>
            </a:r>
            <a:r>
              <a:rPr lang="en-US" sz="2400" b="1" smtClean="0">
                <a:solidFill>
                  <a:srgbClr val="800000"/>
                </a:solidFill>
              </a:rPr>
              <a:t>i</a:t>
            </a:r>
            <a:r>
              <a:rPr lang="ro-RO" sz="2400" b="1" smtClean="0">
                <a:solidFill>
                  <a:srgbClr val="800000"/>
                </a:solidFill>
              </a:rPr>
              <a:t>le</a:t>
            </a:r>
            <a:r>
              <a:rPr lang="en-US" sz="2400" b="1" smtClean="0">
                <a:solidFill>
                  <a:srgbClr val="800000"/>
                </a:solidFill>
              </a:rPr>
              <a:t> po</a:t>
            </a:r>
            <a:r>
              <a:rPr lang="ro-RO" sz="2400" b="1" smtClean="0">
                <a:solidFill>
                  <a:srgbClr val="800000"/>
                </a:solidFill>
              </a:rPr>
              <a:t>z</a:t>
            </a:r>
            <a:r>
              <a:rPr lang="en-US" sz="2400" b="1" smtClean="0">
                <a:solidFill>
                  <a:srgbClr val="800000"/>
                </a:solidFill>
              </a:rPr>
              <a:t>itive </a:t>
            </a:r>
            <a:r>
              <a:rPr lang="ro-RO" sz="2400" b="1" smtClean="0">
                <a:solidFill>
                  <a:srgbClr val="800000"/>
                </a:solidFill>
              </a:rPr>
              <a:t>lărgesc spectrul gândirii şi al acţiunii, contribuind – în consecinţă – la construirea unor resurse personale importante. </a:t>
            </a:r>
            <a:r>
              <a:rPr lang="en-US" sz="2400" b="1" smtClean="0">
                <a:solidFill>
                  <a:srgbClr val="800000"/>
                </a:solidFill>
              </a:rPr>
              <a:t>(Fredrickson, 1998, 2001)</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3000" fill="hold"/>
                                        <p:tgtEl>
                                          <p:spTgt spid="7170"/>
                                        </p:tgtEl>
                                        <p:attrNameLst>
                                          <p:attrName>ppt_w</p:attrName>
                                        </p:attrNameLst>
                                      </p:cBhvr>
                                      <p:tavLst>
                                        <p:tav tm="0">
                                          <p:val>
                                            <p:strVal val="#ppt_w*0.05"/>
                                          </p:val>
                                        </p:tav>
                                        <p:tav tm="100000">
                                          <p:val>
                                            <p:strVal val="#ppt_w"/>
                                          </p:val>
                                        </p:tav>
                                      </p:tavLst>
                                    </p:anim>
                                    <p:anim calcmode="lin" valueType="num">
                                      <p:cBhvr>
                                        <p:cTn id="8" dur="3000" fill="hold"/>
                                        <p:tgtEl>
                                          <p:spTgt spid="7170"/>
                                        </p:tgtEl>
                                        <p:attrNameLst>
                                          <p:attrName>ppt_h</p:attrName>
                                        </p:attrNameLst>
                                      </p:cBhvr>
                                      <p:tavLst>
                                        <p:tav tm="0">
                                          <p:val>
                                            <p:strVal val="#ppt_h"/>
                                          </p:val>
                                        </p:tav>
                                        <p:tav tm="100000">
                                          <p:val>
                                            <p:strVal val="#ppt_h"/>
                                          </p:val>
                                        </p:tav>
                                      </p:tavLst>
                                    </p:anim>
                                    <p:anim calcmode="lin" valueType="num">
                                      <p:cBhvr>
                                        <p:cTn id="9" dur="3000" fill="hold"/>
                                        <p:tgtEl>
                                          <p:spTgt spid="7170"/>
                                        </p:tgtEl>
                                        <p:attrNameLst>
                                          <p:attrName>ppt_x</p:attrName>
                                        </p:attrNameLst>
                                      </p:cBhvr>
                                      <p:tavLst>
                                        <p:tav tm="0">
                                          <p:val>
                                            <p:strVal val="#ppt_x-.2"/>
                                          </p:val>
                                        </p:tav>
                                        <p:tav tm="100000">
                                          <p:val>
                                            <p:strVal val="#ppt_x"/>
                                          </p:val>
                                        </p:tav>
                                      </p:tavLst>
                                    </p:anim>
                                    <p:anim calcmode="lin" valueType="num">
                                      <p:cBhvr>
                                        <p:cTn id="10" dur="3000" fill="hold"/>
                                        <p:tgtEl>
                                          <p:spTgt spid="7170"/>
                                        </p:tgtEl>
                                        <p:attrNameLst>
                                          <p:attrName>ppt_y</p:attrName>
                                        </p:attrNameLst>
                                      </p:cBhvr>
                                      <p:tavLst>
                                        <p:tav tm="0">
                                          <p:val>
                                            <p:strVal val="#ppt_y"/>
                                          </p:val>
                                        </p:tav>
                                        <p:tav tm="100000">
                                          <p:val>
                                            <p:strVal val="#ppt_y"/>
                                          </p:val>
                                        </p:tav>
                                      </p:tavLst>
                                    </p:anim>
                                    <p:animEffect transition="in" filter="fade">
                                      <p:cBhvr>
                                        <p:cTn id="11" dur="30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p:cTn id="16" dur="20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17" dur="20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18" dur="20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9" dur="20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0" dur="2000"/>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p:cTn id="25" dur="2000" fill="hold"/>
                                        <p:tgtEl>
                                          <p:spTgt spid="7171">
                                            <p:txEl>
                                              <p:pRg st="3" end="3"/>
                                            </p:txEl>
                                          </p:spTgt>
                                        </p:tgtEl>
                                        <p:attrNameLst>
                                          <p:attrName>ppt_w</p:attrName>
                                        </p:attrNameLst>
                                      </p:cBhvr>
                                      <p:tavLst>
                                        <p:tav tm="0">
                                          <p:val>
                                            <p:strVal val="#ppt_w*0.05"/>
                                          </p:val>
                                        </p:tav>
                                        <p:tav tm="100000">
                                          <p:val>
                                            <p:strVal val="#ppt_w"/>
                                          </p:val>
                                        </p:tav>
                                      </p:tavLst>
                                    </p:anim>
                                    <p:anim calcmode="lin" valueType="num">
                                      <p:cBhvr>
                                        <p:cTn id="26" dur="2000" fill="hold"/>
                                        <p:tgtEl>
                                          <p:spTgt spid="7171">
                                            <p:txEl>
                                              <p:pRg st="3" end="3"/>
                                            </p:txEl>
                                          </p:spTgt>
                                        </p:tgtEl>
                                        <p:attrNameLst>
                                          <p:attrName>ppt_h</p:attrName>
                                        </p:attrNameLst>
                                      </p:cBhvr>
                                      <p:tavLst>
                                        <p:tav tm="0">
                                          <p:val>
                                            <p:strVal val="#ppt_h"/>
                                          </p:val>
                                        </p:tav>
                                        <p:tav tm="100000">
                                          <p:val>
                                            <p:strVal val="#ppt_h"/>
                                          </p:val>
                                        </p:tav>
                                      </p:tavLst>
                                    </p:anim>
                                    <p:anim calcmode="lin" valueType="num">
                                      <p:cBhvr>
                                        <p:cTn id="27" dur="20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28" dur="20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29" dur="2000"/>
                                        <p:tgtEl>
                                          <p:spTgt spid="71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xit" presetSubtype="0" fill="hold" nodeType="clickEffect">
                                  <p:stCondLst>
                                    <p:cond delay="0"/>
                                  </p:stCondLst>
                                  <p:childTnLst>
                                    <p:animEffect transition="out" filter="fade">
                                      <p:cBhvr>
                                        <p:cTn id="38" dur="800" accel="100000">
                                          <p:stCondLst>
                                            <p:cond delay="200"/>
                                          </p:stCondLst>
                                        </p:cTn>
                                        <p:tgtEl>
                                          <p:spTgt spid="7171">
                                            <p:txEl>
                                              <p:pRg st="1" end="1"/>
                                            </p:txEl>
                                          </p:spTgt>
                                        </p:tgtEl>
                                      </p:cBhvr>
                                    </p:animEffect>
                                    <p:anim calcmode="lin" valueType="num">
                                      <p:cBhvr>
                                        <p:cTn id="39" dur="800" accel="100000">
                                          <p:stCondLst>
                                            <p:cond delay="200"/>
                                          </p:stCondLst>
                                        </p:cTn>
                                        <p:tgtEl>
                                          <p:spTgt spid="7171">
                                            <p:txEl>
                                              <p:pRg st="1" end="1"/>
                                            </p:txEl>
                                          </p:spTgt>
                                        </p:tgtEl>
                                        <p:attrNameLst>
                                          <p:attrName>style.rotation</p:attrName>
                                        </p:attrNameLst>
                                      </p:cBhvr>
                                      <p:tavLst>
                                        <p:tav tm="0">
                                          <p:val>
                                            <p:fltVal val="0"/>
                                          </p:val>
                                        </p:tav>
                                        <p:tav tm="100000">
                                          <p:val>
                                            <p:fltVal val="-90"/>
                                          </p:val>
                                        </p:tav>
                                      </p:tavLst>
                                    </p:anim>
                                    <p:anim calcmode="lin" valueType="num">
                                      <p:cBhvr>
                                        <p:cTn id="40" dur="200" decel="100000"/>
                                        <p:tgtEl>
                                          <p:spTgt spid="7171">
                                            <p:txEl>
                                              <p:pRg st="1" end="1"/>
                                            </p:txEl>
                                          </p:spTgt>
                                        </p:tgtEl>
                                        <p:attrNameLst>
                                          <p:attrName>ppt_x</p:attrName>
                                        </p:attrNameLst>
                                      </p:cBhvr>
                                      <p:tavLst>
                                        <p:tav tm="0">
                                          <p:val>
                                            <p:strVal val="ppt_x"/>
                                          </p:val>
                                        </p:tav>
                                        <p:tav tm="100000">
                                          <p:val>
                                            <p:strVal val="ppt_x-0.05"/>
                                          </p:val>
                                        </p:tav>
                                      </p:tavLst>
                                    </p:anim>
                                    <p:anim calcmode="lin" valueType="num">
                                      <p:cBhvr>
                                        <p:cTn id="41" dur="200" decel="100000"/>
                                        <p:tgtEl>
                                          <p:spTgt spid="7171">
                                            <p:txEl>
                                              <p:pRg st="1" end="1"/>
                                            </p:txEl>
                                          </p:spTgt>
                                        </p:tgtEl>
                                        <p:attrNameLst>
                                          <p:attrName>ppt_y</p:attrName>
                                        </p:attrNameLst>
                                      </p:cBhvr>
                                      <p:tavLst>
                                        <p:tav tm="0">
                                          <p:val>
                                            <p:strVal val="ppt_y"/>
                                          </p:val>
                                        </p:tav>
                                        <p:tav tm="100000">
                                          <p:val>
                                            <p:strVal val="ppt_y+0.1"/>
                                          </p:val>
                                        </p:tav>
                                      </p:tavLst>
                                    </p:anim>
                                    <p:anim calcmode="lin" valueType="num">
                                      <p:cBhvr>
                                        <p:cTn id="42" dur="800" accel="100000">
                                          <p:stCondLst>
                                            <p:cond delay="200"/>
                                          </p:stCondLst>
                                        </p:cTn>
                                        <p:tgtEl>
                                          <p:spTgt spid="7171">
                                            <p:txEl>
                                              <p:pRg st="1" end="1"/>
                                            </p:txEl>
                                          </p:spTgt>
                                        </p:tgtEl>
                                        <p:attrNameLst>
                                          <p:attrName>ppt_x</p:attrName>
                                        </p:attrNameLst>
                                      </p:cBhvr>
                                      <p:tavLst>
                                        <p:tav tm="0">
                                          <p:val>
                                            <p:strVal val="ppt_x"/>
                                          </p:val>
                                        </p:tav>
                                        <p:tav tm="100000">
                                          <p:val>
                                            <p:strVal val="ppt_x+0.4+0.05"/>
                                          </p:val>
                                        </p:tav>
                                      </p:tavLst>
                                    </p:anim>
                                    <p:anim calcmode="lin" valueType="num">
                                      <p:cBhvr>
                                        <p:cTn id="43" dur="800" accel="100000">
                                          <p:stCondLst>
                                            <p:cond delay="200"/>
                                          </p:stCondLst>
                                        </p:cTn>
                                        <p:tgtEl>
                                          <p:spTgt spid="7171">
                                            <p:txEl>
                                              <p:pRg st="1" end="1"/>
                                            </p:txEl>
                                          </p:spTgt>
                                        </p:tgtEl>
                                        <p:attrNameLst>
                                          <p:attrName>ppt_y</p:attrName>
                                        </p:attrNameLst>
                                      </p:cBhvr>
                                      <p:tavLst>
                                        <p:tav tm="0">
                                          <p:val>
                                            <p:strVal val="ppt_y"/>
                                          </p:val>
                                        </p:tav>
                                        <p:tav tm="100000">
                                          <p:val>
                                            <p:strVal val="ppt_y-0.4-0.1"/>
                                          </p:val>
                                        </p:tav>
                                      </p:tavLst>
                                    </p:anim>
                                    <p:set>
                                      <p:cBhvr>
                                        <p:cTn id="44" dur="1" fill="hold">
                                          <p:stCondLst>
                                            <p:cond delay="999"/>
                                          </p:stCondLst>
                                        </p:cTn>
                                        <p:tgtEl>
                                          <p:spTgt spid="7171">
                                            <p:txEl>
                                              <p:pRg st="1" end="1"/>
                                            </p:txEl>
                                          </p:spTgt>
                                        </p:tgtEl>
                                        <p:attrNameLst>
                                          <p:attrName>style.visibility</p:attrName>
                                        </p:attrNameLst>
                                      </p:cBhvr>
                                      <p:to>
                                        <p:strVal val="hidden"/>
                                      </p:to>
                                    </p:set>
                                  </p:childTnLst>
                                </p:cTn>
                              </p:par>
                              <p:par>
                                <p:cTn id="45" presetID="30" presetClass="exit" presetSubtype="0" fill="hold" nodeType="withEffect">
                                  <p:stCondLst>
                                    <p:cond delay="0"/>
                                  </p:stCondLst>
                                  <p:childTnLst>
                                    <p:animEffect transition="out" filter="fade">
                                      <p:cBhvr>
                                        <p:cTn id="46" dur="800" accel="100000">
                                          <p:stCondLst>
                                            <p:cond delay="200"/>
                                          </p:stCondLst>
                                        </p:cTn>
                                        <p:tgtEl>
                                          <p:spTgt spid="7171">
                                            <p:txEl>
                                              <p:pRg st="3" end="3"/>
                                            </p:txEl>
                                          </p:spTgt>
                                        </p:tgtEl>
                                      </p:cBhvr>
                                    </p:animEffect>
                                    <p:anim calcmode="lin" valueType="num">
                                      <p:cBhvr>
                                        <p:cTn id="47" dur="800" accel="100000">
                                          <p:stCondLst>
                                            <p:cond delay="200"/>
                                          </p:stCondLst>
                                        </p:cTn>
                                        <p:tgtEl>
                                          <p:spTgt spid="7171">
                                            <p:txEl>
                                              <p:pRg st="3" end="3"/>
                                            </p:txEl>
                                          </p:spTgt>
                                        </p:tgtEl>
                                        <p:attrNameLst>
                                          <p:attrName>style.rotation</p:attrName>
                                        </p:attrNameLst>
                                      </p:cBhvr>
                                      <p:tavLst>
                                        <p:tav tm="0">
                                          <p:val>
                                            <p:fltVal val="0"/>
                                          </p:val>
                                        </p:tav>
                                        <p:tav tm="100000">
                                          <p:val>
                                            <p:fltVal val="-90"/>
                                          </p:val>
                                        </p:tav>
                                      </p:tavLst>
                                    </p:anim>
                                    <p:anim calcmode="lin" valueType="num">
                                      <p:cBhvr>
                                        <p:cTn id="48" dur="200" decel="100000"/>
                                        <p:tgtEl>
                                          <p:spTgt spid="7171">
                                            <p:txEl>
                                              <p:pRg st="3" end="3"/>
                                            </p:txEl>
                                          </p:spTgt>
                                        </p:tgtEl>
                                        <p:attrNameLst>
                                          <p:attrName>ppt_x</p:attrName>
                                        </p:attrNameLst>
                                      </p:cBhvr>
                                      <p:tavLst>
                                        <p:tav tm="0">
                                          <p:val>
                                            <p:strVal val="ppt_x"/>
                                          </p:val>
                                        </p:tav>
                                        <p:tav tm="100000">
                                          <p:val>
                                            <p:strVal val="ppt_x-0.05"/>
                                          </p:val>
                                        </p:tav>
                                      </p:tavLst>
                                    </p:anim>
                                    <p:anim calcmode="lin" valueType="num">
                                      <p:cBhvr>
                                        <p:cTn id="49" dur="200" decel="100000"/>
                                        <p:tgtEl>
                                          <p:spTgt spid="7171">
                                            <p:txEl>
                                              <p:pRg st="3" end="3"/>
                                            </p:txEl>
                                          </p:spTgt>
                                        </p:tgtEl>
                                        <p:attrNameLst>
                                          <p:attrName>ppt_y</p:attrName>
                                        </p:attrNameLst>
                                      </p:cBhvr>
                                      <p:tavLst>
                                        <p:tav tm="0">
                                          <p:val>
                                            <p:strVal val="ppt_y"/>
                                          </p:val>
                                        </p:tav>
                                        <p:tav tm="100000">
                                          <p:val>
                                            <p:strVal val="ppt_y+0.1"/>
                                          </p:val>
                                        </p:tav>
                                      </p:tavLst>
                                    </p:anim>
                                    <p:anim calcmode="lin" valueType="num">
                                      <p:cBhvr>
                                        <p:cTn id="50" dur="800" accel="100000">
                                          <p:stCondLst>
                                            <p:cond delay="200"/>
                                          </p:stCondLst>
                                        </p:cTn>
                                        <p:tgtEl>
                                          <p:spTgt spid="7171">
                                            <p:txEl>
                                              <p:pRg st="3" end="3"/>
                                            </p:txEl>
                                          </p:spTgt>
                                        </p:tgtEl>
                                        <p:attrNameLst>
                                          <p:attrName>ppt_x</p:attrName>
                                        </p:attrNameLst>
                                      </p:cBhvr>
                                      <p:tavLst>
                                        <p:tav tm="0">
                                          <p:val>
                                            <p:strVal val="ppt_x"/>
                                          </p:val>
                                        </p:tav>
                                        <p:tav tm="100000">
                                          <p:val>
                                            <p:strVal val="ppt_x+0.4+0.05"/>
                                          </p:val>
                                        </p:tav>
                                      </p:tavLst>
                                    </p:anim>
                                    <p:anim calcmode="lin" valueType="num">
                                      <p:cBhvr>
                                        <p:cTn id="51" dur="800" accel="100000">
                                          <p:stCondLst>
                                            <p:cond delay="200"/>
                                          </p:stCondLst>
                                        </p:cTn>
                                        <p:tgtEl>
                                          <p:spTgt spid="7171">
                                            <p:txEl>
                                              <p:pRg st="3" end="3"/>
                                            </p:txEl>
                                          </p:spTgt>
                                        </p:tgtEl>
                                        <p:attrNameLst>
                                          <p:attrName>ppt_y</p:attrName>
                                        </p:attrNameLst>
                                      </p:cBhvr>
                                      <p:tavLst>
                                        <p:tav tm="0">
                                          <p:val>
                                            <p:strVal val="ppt_y"/>
                                          </p:val>
                                        </p:tav>
                                        <p:tav tm="100000">
                                          <p:val>
                                            <p:strVal val="ppt_y-0.4-0.1"/>
                                          </p:val>
                                        </p:tav>
                                      </p:tavLst>
                                    </p:anim>
                                    <p:set>
                                      <p:cBhvr>
                                        <p:cTn id="52" dur="1" fill="hold">
                                          <p:stCondLst>
                                            <p:cond delay="999"/>
                                          </p:stCondLst>
                                        </p:cTn>
                                        <p:tgtEl>
                                          <p:spTgt spid="7171">
                                            <p:txEl>
                                              <p:pRg st="3" end="3"/>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5" presetClass="exit" presetSubtype="0" fill="hold" grpId="1" nodeType="clickEffect">
                                  <p:stCondLst>
                                    <p:cond delay="0"/>
                                  </p:stCondLst>
                                  <p:childTnLst>
                                    <p:anim calcmode="lin" valueType="num">
                                      <p:cBhvr>
                                        <p:cTn id="56" dur="3000"/>
                                        <p:tgtEl>
                                          <p:spTgt spid="7170"/>
                                        </p:tgtEl>
                                        <p:attrNameLst>
                                          <p:attrName>ppt_w</p:attrName>
                                        </p:attrNameLst>
                                      </p:cBhvr>
                                      <p:tavLst>
                                        <p:tav tm="0">
                                          <p:val>
                                            <p:strVal val="ppt_w"/>
                                          </p:val>
                                        </p:tav>
                                        <p:tav tm="100000">
                                          <p:val>
                                            <p:fltVal val="0"/>
                                          </p:val>
                                        </p:tav>
                                      </p:tavLst>
                                    </p:anim>
                                    <p:anim calcmode="lin" valueType="num">
                                      <p:cBhvr>
                                        <p:cTn id="57" dur="3000"/>
                                        <p:tgtEl>
                                          <p:spTgt spid="7170"/>
                                        </p:tgtEl>
                                        <p:attrNameLst>
                                          <p:attrName>ppt_h</p:attrName>
                                        </p:attrNameLst>
                                      </p:cBhvr>
                                      <p:tavLst>
                                        <p:tav tm="0">
                                          <p:val>
                                            <p:strVal val="ppt_h"/>
                                          </p:val>
                                        </p:tav>
                                        <p:tav tm="100000">
                                          <p:val>
                                            <p:fltVal val="0"/>
                                          </p:val>
                                        </p:tav>
                                      </p:tavLst>
                                    </p:anim>
                                    <p:anim calcmode="lin" valueType="num">
                                      <p:cBhvr>
                                        <p:cTn id="58" dur="3000"/>
                                        <p:tgtEl>
                                          <p:spTgt spid="717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9" dur="3000"/>
                                        <p:tgtEl>
                                          <p:spTgt spid="717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0" dur="1" fill="hold">
                                          <p:stCondLst>
                                            <p:cond delay="2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otional-spiral.jpg"/>
          <p:cNvPicPr>
            <a:picLocks noChangeAspect="1"/>
          </p:cNvPicPr>
          <p:nvPr/>
        </p:nvPicPr>
        <p:blipFill>
          <a:blip r:embed="rId2" cstate="print"/>
          <a:srcRect/>
          <a:stretch>
            <a:fillRect/>
          </a:stretch>
        </p:blipFill>
        <p:spPr bwMode="auto">
          <a:xfrm>
            <a:off x="160338" y="0"/>
            <a:ext cx="8897937" cy="6858000"/>
          </a:xfrm>
          <a:prstGeom prst="rect">
            <a:avLst/>
          </a:prstGeom>
          <a:noFill/>
          <a:ln w="9525">
            <a:noFill/>
            <a:miter lim="800000"/>
            <a:headEnd/>
            <a:tailEnd/>
          </a:ln>
        </p:spPr>
      </p:pic>
      <p:sp>
        <p:nvSpPr>
          <p:cNvPr id="14338" name="Title 1"/>
          <p:cNvSpPr>
            <a:spLocks noGrp="1"/>
          </p:cNvSpPr>
          <p:nvPr>
            <p:ph type="title"/>
          </p:nvPr>
        </p:nvSpPr>
        <p:spPr/>
        <p:txBody>
          <a:bodyPr/>
          <a:lstStyle/>
          <a:p>
            <a:pPr eaLnBrk="1" hangingPunct="1"/>
            <a:r>
              <a:rPr lang="en-US" sz="1800" b="1" smtClean="0">
                <a:solidFill>
                  <a:srgbClr val="003300"/>
                </a:solidFill>
              </a:rPr>
              <a:t/>
            </a:r>
            <a:br>
              <a:rPr lang="en-US" sz="1800" b="1" smtClean="0">
                <a:solidFill>
                  <a:srgbClr val="003300"/>
                </a:solidFill>
              </a:rPr>
            </a:br>
            <a:r>
              <a:rPr lang="en-US" sz="1800" b="1" smtClean="0">
                <a:solidFill>
                  <a:srgbClr val="A50021"/>
                </a:solidFill>
              </a:rPr>
              <a:t>Johnson, J., Gooding, P.A. Wood, A. M., Fair, K.L., Tarrier, N. (2013).</a:t>
            </a:r>
            <a:r>
              <a:rPr lang="en-US" sz="1800" b="1" smtClean="0">
                <a:solidFill>
                  <a:srgbClr val="800000"/>
                </a:solidFill>
              </a:rPr>
              <a:t> </a:t>
            </a:r>
            <a:r>
              <a:rPr lang="en-US" sz="2000" b="1" smtClean="0">
                <a:solidFill>
                  <a:srgbClr val="800000"/>
                </a:solidFill>
              </a:rPr>
              <a:t>A Therapeutic Tool for Boosting Mood: The Broad-Minded Affective Coping Procedure (BMAC). </a:t>
            </a:r>
            <a:r>
              <a:rPr lang="en-US" sz="1800" b="1" i="1" smtClean="0">
                <a:solidFill>
                  <a:srgbClr val="A50021"/>
                </a:solidFill>
              </a:rPr>
              <a:t>Cognitive Therapy and Research.</a:t>
            </a:r>
            <a:r>
              <a:rPr lang="en-US" sz="1800" b="1" smtClean="0">
                <a:solidFill>
                  <a:srgbClr val="A50021"/>
                </a:solidFill>
              </a:rPr>
              <a:t> 37:61–70.</a:t>
            </a:r>
            <a:r>
              <a:rPr lang="en-US" sz="1800" smtClean="0"/>
              <a:t/>
            </a:r>
            <a:br>
              <a:rPr lang="en-US" sz="1800" smtClean="0"/>
            </a:br>
            <a:endParaRPr lang="en-US" sz="1800" smtClean="0"/>
          </a:p>
        </p:txBody>
      </p:sp>
      <p:sp>
        <p:nvSpPr>
          <p:cNvPr id="14339" name="Content Placeholder 2"/>
          <p:cNvSpPr>
            <a:spLocks noGrp="1"/>
          </p:cNvSpPr>
          <p:nvPr>
            <p:ph idx="1"/>
          </p:nvPr>
        </p:nvSpPr>
        <p:spPr>
          <a:xfrm>
            <a:off x="457200" y="1600200"/>
            <a:ext cx="8229600" cy="4800600"/>
          </a:xfrm>
        </p:spPr>
        <p:txBody>
          <a:bodyPr/>
          <a:lstStyle/>
          <a:p>
            <a:pPr eaLnBrk="1" hangingPunct="1">
              <a:defRPr/>
            </a:pPr>
            <a:r>
              <a:rPr lang="hu-HU" sz="2400" b="1" dirty="0" smtClean="0">
                <a:solidFill>
                  <a:schemeClr val="accent2">
                    <a:lumMod val="50000"/>
                  </a:schemeClr>
                </a:solidFill>
              </a:rPr>
              <a:t>T</a:t>
            </a:r>
            <a:r>
              <a:rPr lang="en-US" sz="2400" b="1" dirty="0" smtClean="0">
                <a:solidFill>
                  <a:schemeClr val="accent2">
                    <a:lumMod val="50000"/>
                  </a:schemeClr>
                </a:solidFill>
              </a:rPr>
              <a:t>e</a:t>
            </a:r>
            <a:r>
              <a:rPr lang="ro-RO" sz="2400" b="1" dirty="0" smtClean="0">
                <a:solidFill>
                  <a:schemeClr val="accent2">
                    <a:lumMod val="50000"/>
                  </a:schemeClr>
                </a:solidFill>
              </a:rPr>
              <a:t>oria </a:t>
            </a:r>
            <a:r>
              <a:rPr lang="en-US" sz="2400" b="1" dirty="0" smtClean="0">
                <a:solidFill>
                  <a:schemeClr val="accent2">
                    <a:lumMod val="50000"/>
                  </a:schemeClr>
                </a:solidFill>
              </a:rPr>
              <a:t> </a:t>
            </a:r>
            <a:r>
              <a:rPr lang="ro-RO" sz="2400" b="1" dirty="0" smtClean="0">
                <a:solidFill>
                  <a:schemeClr val="accent2">
                    <a:lumMod val="50000"/>
                  </a:schemeClr>
                </a:solidFill>
              </a:rPr>
              <a:t>BBTE </a:t>
            </a:r>
            <a:r>
              <a:rPr lang="en-US" sz="2400" b="1" dirty="0" err="1" smtClean="0">
                <a:solidFill>
                  <a:schemeClr val="accent2">
                    <a:lumMod val="50000"/>
                  </a:schemeClr>
                </a:solidFill>
              </a:rPr>
              <a:t>sug</a:t>
            </a:r>
            <a:r>
              <a:rPr lang="ro-RO" sz="2400" b="1" dirty="0" smtClean="0">
                <a:solidFill>
                  <a:schemeClr val="accent2">
                    <a:lumMod val="50000"/>
                  </a:schemeClr>
                </a:solidFill>
              </a:rPr>
              <a:t>erează că </a:t>
            </a:r>
            <a:r>
              <a:rPr lang="en-US" sz="2400" b="1" dirty="0" err="1" smtClean="0">
                <a:solidFill>
                  <a:schemeClr val="accent2">
                    <a:lumMod val="50000"/>
                  </a:schemeClr>
                </a:solidFill>
              </a:rPr>
              <a:t>emo</a:t>
            </a:r>
            <a:r>
              <a:rPr lang="ro-RO" sz="2400" b="1" dirty="0" smtClean="0">
                <a:solidFill>
                  <a:schemeClr val="accent2">
                    <a:lumMod val="50000"/>
                  </a:schemeClr>
                </a:solidFill>
              </a:rPr>
              <a:t>ţ</a:t>
            </a:r>
            <a:r>
              <a:rPr lang="en-US" sz="2400" b="1" dirty="0" err="1" smtClean="0">
                <a:solidFill>
                  <a:schemeClr val="accent2">
                    <a:lumMod val="50000"/>
                  </a:schemeClr>
                </a:solidFill>
              </a:rPr>
              <a:t>i</a:t>
            </a:r>
            <a:r>
              <a:rPr lang="ro-RO" sz="2400" b="1" dirty="0" smtClean="0">
                <a:solidFill>
                  <a:schemeClr val="accent2">
                    <a:lumMod val="50000"/>
                  </a:schemeClr>
                </a:solidFill>
              </a:rPr>
              <a:t>le</a:t>
            </a:r>
            <a:r>
              <a:rPr lang="en-US" sz="2400" b="1" dirty="0" smtClean="0">
                <a:solidFill>
                  <a:schemeClr val="accent2">
                    <a:lumMod val="50000"/>
                  </a:schemeClr>
                </a:solidFill>
              </a:rPr>
              <a:t> </a:t>
            </a:r>
            <a:r>
              <a:rPr lang="en-US" sz="2400" b="1" dirty="0" err="1" smtClean="0">
                <a:solidFill>
                  <a:schemeClr val="accent2">
                    <a:lumMod val="50000"/>
                  </a:schemeClr>
                </a:solidFill>
              </a:rPr>
              <a:t>po</a:t>
            </a:r>
            <a:r>
              <a:rPr lang="ro-RO" sz="2400" b="1" dirty="0" smtClean="0">
                <a:solidFill>
                  <a:schemeClr val="accent2">
                    <a:lumMod val="50000"/>
                  </a:schemeClr>
                </a:solidFill>
              </a:rPr>
              <a:t>z</a:t>
            </a:r>
            <a:r>
              <a:rPr lang="en-US" sz="2400" b="1" dirty="0" err="1" smtClean="0">
                <a:solidFill>
                  <a:schemeClr val="accent2">
                    <a:lumMod val="50000"/>
                  </a:schemeClr>
                </a:solidFill>
              </a:rPr>
              <a:t>itive</a:t>
            </a:r>
            <a:r>
              <a:rPr lang="en-US" sz="2400" b="1" dirty="0" smtClean="0">
                <a:solidFill>
                  <a:schemeClr val="accent2">
                    <a:lumMod val="50000"/>
                  </a:schemeClr>
                </a:solidFill>
              </a:rPr>
              <a:t> </a:t>
            </a:r>
            <a:r>
              <a:rPr lang="ro-RO" sz="2400" b="1" dirty="0" smtClean="0">
                <a:solidFill>
                  <a:schemeClr val="accent2">
                    <a:lumMod val="50000"/>
                  </a:schemeClr>
                </a:solidFill>
              </a:rPr>
              <a:t>prezintă o serie de beneficii, care contribuie la ameliorarea stării de bine.</a:t>
            </a:r>
          </a:p>
          <a:p>
            <a:pPr eaLnBrk="1" hangingPunct="1">
              <a:buFont typeface="Arial" charset="0"/>
              <a:buNone/>
              <a:defRPr/>
            </a:pPr>
            <a:endParaRPr lang="hu-HU" sz="2400" b="1" dirty="0" smtClean="0">
              <a:solidFill>
                <a:schemeClr val="accent2">
                  <a:lumMod val="50000"/>
                </a:schemeClr>
              </a:solidFill>
            </a:endParaRPr>
          </a:p>
          <a:p>
            <a:pPr eaLnBrk="1" hangingPunct="1">
              <a:defRPr/>
            </a:pPr>
            <a:r>
              <a:rPr lang="ro-RO" sz="2400" b="1" dirty="0" smtClean="0">
                <a:solidFill>
                  <a:schemeClr val="accent2">
                    <a:lumMod val="50000"/>
                  </a:schemeClr>
                </a:solidFill>
              </a:rPr>
              <a:t>Se presupune că lărgirea repertoriului gânduri-acţiuni  sprijină persoana în construirea unor resurse sociale şi materiale, care – la rândul lor – favorizează experienţierea </a:t>
            </a:r>
            <a:r>
              <a:rPr lang="en-US" sz="2400" b="1" dirty="0" err="1" smtClean="0">
                <a:solidFill>
                  <a:schemeClr val="accent2">
                    <a:lumMod val="50000"/>
                  </a:schemeClr>
                </a:solidFill>
              </a:rPr>
              <a:t>emo</a:t>
            </a:r>
            <a:r>
              <a:rPr lang="ro-RO" sz="2400" b="1" dirty="0" smtClean="0">
                <a:solidFill>
                  <a:schemeClr val="accent2">
                    <a:lumMod val="50000"/>
                  </a:schemeClr>
                </a:solidFill>
              </a:rPr>
              <a:t>ţ</a:t>
            </a:r>
            <a:r>
              <a:rPr lang="en-US" sz="2400" b="1" dirty="0" err="1" smtClean="0">
                <a:solidFill>
                  <a:schemeClr val="accent2">
                    <a:lumMod val="50000"/>
                  </a:schemeClr>
                </a:solidFill>
              </a:rPr>
              <a:t>i</a:t>
            </a:r>
            <a:r>
              <a:rPr lang="ro-RO" sz="2400" b="1" dirty="0" smtClean="0">
                <a:solidFill>
                  <a:schemeClr val="accent2">
                    <a:lumMod val="50000"/>
                  </a:schemeClr>
                </a:solidFill>
              </a:rPr>
              <a:t>lor</a:t>
            </a:r>
            <a:r>
              <a:rPr lang="en-US" sz="2400" b="1" dirty="0" smtClean="0">
                <a:solidFill>
                  <a:schemeClr val="accent2">
                    <a:lumMod val="50000"/>
                  </a:schemeClr>
                </a:solidFill>
              </a:rPr>
              <a:t> </a:t>
            </a:r>
            <a:r>
              <a:rPr lang="en-US" sz="2400" b="1" dirty="0" err="1" smtClean="0">
                <a:solidFill>
                  <a:schemeClr val="accent2">
                    <a:lumMod val="50000"/>
                  </a:schemeClr>
                </a:solidFill>
              </a:rPr>
              <a:t>po</a:t>
            </a:r>
            <a:r>
              <a:rPr lang="ro-RO" sz="2400" b="1" dirty="0" smtClean="0">
                <a:solidFill>
                  <a:schemeClr val="accent2">
                    <a:lumMod val="50000"/>
                  </a:schemeClr>
                </a:solidFill>
              </a:rPr>
              <a:t>z</a:t>
            </a:r>
            <a:r>
              <a:rPr lang="en-US" sz="2400" b="1" dirty="0" err="1" smtClean="0">
                <a:solidFill>
                  <a:schemeClr val="accent2">
                    <a:lumMod val="50000"/>
                  </a:schemeClr>
                </a:solidFill>
              </a:rPr>
              <a:t>itive</a:t>
            </a:r>
            <a:r>
              <a:rPr lang="en-US" sz="2400" b="1" dirty="0" smtClean="0">
                <a:solidFill>
                  <a:schemeClr val="accent2">
                    <a:lumMod val="50000"/>
                  </a:schemeClr>
                </a:solidFill>
              </a:rPr>
              <a:t> (Fredrickson 2001; Garland</a:t>
            </a:r>
            <a:r>
              <a:rPr lang="ro-RO" sz="2400" b="1" dirty="0" smtClean="0">
                <a:solidFill>
                  <a:schemeClr val="accent2">
                    <a:lumMod val="50000"/>
                  </a:schemeClr>
                </a:solidFill>
              </a:rPr>
              <a:t> şi colab</a:t>
            </a:r>
            <a:r>
              <a:rPr lang="en-US" sz="2400" b="1" dirty="0" smtClean="0">
                <a:solidFill>
                  <a:schemeClr val="accent2">
                    <a:lumMod val="50000"/>
                  </a:schemeClr>
                </a:solidFill>
              </a:rPr>
              <a:t>.</a:t>
            </a:r>
            <a:r>
              <a:rPr lang="ro-RO" sz="2400" b="1" dirty="0" smtClean="0">
                <a:solidFill>
                  <a:schemeClr val="accent2">
                    <a:lumMod val="50000"/>
                  </a:schemeClr>
                </a:solidFill>
              </a:rPr>
              <a:t>,</a:t>
            </a:r>
            <a:r>
              <a:rPr lang="en-US" sz="2400" b="1" dirty="0" smtClean="0">
                <a:solidFill>
                  <a:schemeClr val="accent2">
                    <a:lumMod val="50000"/>
                  </a:schemeClr>
                </a:solidFill>
              </a:rPr>
              <a:t> 2010)</a:t>
            </a:r>
            <a:endParaRPr lang="ro-RO" sz="2400" b="1" dirty="0" smtClean="0">
              <a:solidFill>
                <a:schemeClr val="accent2">
                  <a:lumMod val="50000"/>
                </a:schemeClr>
              </a:solidFill>
            </a:endParaRPr>
          </a:p>
          <a:p>
            <a:pPr eaLnBrk="1" hangingPunct="1">
              <a:defRPr/>
            </a:pPr>
            <a:endParaRPr lang="en-US" sz="2400" b="1" dirty="0" smtClean="0">
              <a:solidFill>
                <a:schemeClr val="accent2">
                  <a:lumMod val="50000"/>
                </a:schemeClr>
              </a:solidFill>
            </a:endParaRPr>
          </a:p>
          <a:p>
            <a:pPr eaLnBrk="1" hangingPunct="1">
              <a:defRPr/>
            </a:pPr>
            <a:r>
              <a:rPr lang="hu-HU" sz="2400" b="1" dirty="0" smtClean="0">
                <a:solidFill>
                  <a:schemeClr val="accent2">
                    <a:lumMod val="50000"/>
                  </a:schemeClr>
                </a:solidFill>
              </a:rPr>
              <a:t>O serie de cercetări au demonstrat </a:t>
            </a:r>
            <a:r>
              <a:rPr lang="en-US" sz="2400" b="1" dirty="0" err="1" smtClean="0">
                <a:solidFill>
                  <a:schemeClr val="accent2">
                    <a:lumMod val="50000"/>
                  </a:schemeClr>
                </a:solidFill>
              </a:rPr>
              <a:t>asocie</a:t>
            </a:r>
            <a:r>
              <a:rPr lang="ro-RO" sz="2400" b="1" dirty="0" smtClean="0">
                <a:solidFill>
                  <a:schemeClr val="accent2">
                    <a:lumMod val="50000"/>
                  </a:schemeClr>
                </a:solidFill>
              </a:rPr>
              <a:t>rea</a:t>
            </a:r>
            <a:r>
              <a:rPr lang="en-US" sz="2400" b="1" dirty="0" smtClean="0">
                <a:solidFill>
                  <a:schemeClr val="accent2">
                    <a:lumMod val="50000"/>
                  </a:schemeClr>
                </a:solidFill>
              </a:rPr>
              <a:t> </a:t>
            </a:r>
            <a:r>
              <a:rPr lang="en-US" sz="2400" b="1" dirty="0" err="1" smtClean="0">
                <a:solidFill>
                  <a:schemeClr val="accent2">
                    <a:lumMod val="50000"/>
                  </a:schemeClr>
                </a:solidFill>
              </a:rPr>
              <a:t>emo</a:t>
            </a:r>
            <a:r>
              <a:rPr lang="ro-RO" sz="2400" b="1" dirty="0" smtClean="0">
                <a:solidFill>
                  <a:schemeClr val="accent2">
                    <a:lumMod val="50000"/>
                  </a:schemeClr>
                </a:solidFill>
              </a:rPr>
              <a:t>ţ</a:t>
            </a:r>
            <a:r>
              <a:rPr lang="en-US" sz="2400" b="1" dirty="0" err="1" smtClean="0">
                <a:solidFill>
                  <a:schemeClr val="accent2">
                    <a:lumMod val="50000"/>
                  </a:schemeClr>
                </a:solidFill>
              </a:rPr>
              <a:t>i</a:t>
            </a:r>
            <a:r>
              <a:rPr lang="ro-RO" sz="2400" b="1" dirty="0" smtClean="0">
                <a:solidFill>
                  <a:schemeClr val="accent2">
                    <a:lumMod val="50000"/>
                  </a:schemeClr>
                </a:solidFill>
              </a:rPr>
              <a:t>lor</a:t>
            </a:r>
            <a:r>
              <a:rPr lang="en-US" sz="2400" b="1" dirty="0" smtClean="0">
                <a:solidFill>
                  <a:schemeClr val="accent2">
                    <a:lumMod val="50000"/>
                  </a:schemeClr>
                </a:solidFill>
              </a:rPr>
              <a:t> </a:t>
            </a:r>
            <a:r>
              <a:rPr lang="en-US" sz="2400" b="1" dirty="0" err="1" smtClean="0">
                <a:solidFill>
                  <a:schemeClr val="accent2">
                    <a:lumMod val="50000"/>
                  </a:schemeClr>
                </a:solidFill>
              </a:rPr>
              <a:t>po</a:t>
            </a:r>
            <a:r>
              <a:rPr lang="ro-RO" sz="2400" b="1" dirty="0" smtClean="0">
                <a:solidFill>
                  <a:schemeClr val="accent2">
                    <a:lumMod val="50000"/>
                  </a:schemeClr>
                </a:solidFill>
              </a:rPr>
              <a:t>z</a:t>
            </a:r>
            <a:r>
              <a:rPr lang="en-US" sz="2400" b="1" dirty="0" err="1" smtClean="0">
                <a:solidFill>
                  <a:schemeClr val="accent2">
                    <a:lumMod val="50000"/>
                  </a:schemeClr>
                </a:solidFill>
              </a:rPr>
              <a:t>itive</a:t>
            </a:r>
            <a:r>
              <a:rPr lang="en-US" sz="2400" b="1" dirty="0" smtClean="0">
                <a:solidFill>
                  <a:schemeClr val="accent2">
                    <a:lumMod val="50000"/>
                  </a:schemeClr>
                </a:solidFill>
              </a:rPr>
              <a:t> </a:t>
            </a:r>
            <a:r>
              <a:rPr lang="ro-RO" sz="2400" b="1" dirty="0" smtClean="0">
                <a:solidFill>
                  <a:schemeClr val="accent2">
                    <a:lumMod val="50000"/>
                  </a:schemeClr>
                </a:solidFill>
              </a:rPr>
              <a:t>şi a fericirii subiective de starea de bine mentală, de sănătatea fizică şi de succesele înregistrate pe planul ocupaţional.</a:t>
            </a:r>
            <a:r>
              <a:rPr lang="hu-HU" sz="2400" b="1" dirty="0" smtClean="0">
                <a:solidFill>
                  <a:schemeClr val="accent2">
                    <a:lumMod val="50000"/>
                  </a:schemeClr>
                </a:solidFill>
              </a:rPr>
              <a:t> (</a:t>
            </a:r>
            <a:r>
              <a:rPr lang="en-US" sz="2400" b="1" dirty="0" err="1" smtClean="0">
                <a:solidFill>
                  <a:schemeClr val="accent2">
                    <a:lumMod val="50000"/>
                  </a:schemeClr>
                </a:solidFill>
              </a:rPr>
              <a:t>Lyubomirsky</a:t>
            </a:r>
            <a:r>
              <a:rPr lang="en-US" sz="2400" b="1" dirty="0" smtClean="0">
                <a:solidFill>
                  <a:schemeClr val="accent2">
                    <a:lumMod val="50000"/>
                  </a:schemeClr>
                </a:solidFill>
              </a:rPr>
              <a:t> </a:t>
            </a:r>
            <a:r>
              <a:rPr lang="ro-RO" sz="2400" b="1" dirty="0" smtClean="0">
                <a:solidFill>
                  <a:schemeClr val="accent2">
                    <a:lumMod val="50000"/>
                  </a:schemeClr>
                </a:solidFill>
              </a:rPr>
              <a:t>şi colab</a:t>
            </a:r>
            <a:r>
              <a:rPr lang="en-US" sz="2400" b="1" dirty="0" smtClean="0">
                <a:solidFill>
                  <a:schemeClr val="accent2">
                    <a:lumMod val="50000"/>
                  </a:schemeClr>
                </a:solidFill>
              </a:rPr>
              <a:t>.</a:t>
            </a:r>
            <a:r>
              <a:rPr lang="ro-RO" sz="2400" b="1" dirty="0" smtClean="0">
                <a:solidFill>
                  <a:schemeClr val="accent2">
                    <a:lumMod val="50000"/>
                  </a:schemeClr>
                </a:solidFill>
              </a:rPr>
              <a:t>,</a:t>
            </a:r>
            <a:r>
              <a:rPr lang="en-US" sz="2400" b="1" dirty="0" smtClean="0">
                <a:solidFill>
                  <a:schemeClr val="accent2">
                    <a:lumMod val="50000"/>
                  </a:schemeClr>
                </a:solidFill>
              </a:rPr>
              <a:t> 2005)</a:t>
            </a:r>
          </a:p>
          <a:p>
            <a:pPr eaLnBrk="1" hangingPunct="1">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30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143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 calcmode="lin" valueType="num">
                                      <p:cBhvr>
                                        <p:cTn id="14" dur="3000" fill="hold"/>
                                        <p:tgtEl>
                                          <p:spTgt spid="14339">
                                            <p:txEl>
                                              <p:pRg st="2" end="2"/>
                                            </p:txEl>
                                          </p:spTgt>
                                        </p:tgtEl>
                                        <p:attrNameLst>
                                          <p:attrName>ppt_x</p:attrName>
                                        </p:attrNameLst>
                                      </p:cBhvr>
                                      <p:tavLst>
                                        <p:tav tm="0">
                                          <p:val>
                                            <p:strVal val="#ppt_x-.2"/>
                                          </p:val>
                                        </p:tav>
                                        <p:tav tm="100000">
                                          <p:val>
                                            <p:strVal val="#ppt_x"/>
                                          </p:val>
                                        </p:tav>
                                      </p:tavLst>
                                    </p:anim>
                                    <p:anim calcmode="lin" valueType="num">
                                      <p:cBhvr>
                                        <p:cTn id="15" dur="3000" fill="hold"/>
                                        <p:tgtEl>
                                          <p:spTgt spid="143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3000"/>
                                        <p:tgtEl>
                                          <p:spTgt spid="1433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 calcmode="lin" valueType="num">
                                      <p:cBhvr>
                                        <p:cTn id="21" dur="2000" fill="hold"/>
                                        <p:tgtEl>
                                          <p:spTgt spid="14339">
                                            <p:txEl>
                                              <p:pRg st="4" end="4"/>
                                            </p:txEl>
                                          </p:spTgt>
                                        </p:tgtEl>
                                        <p:attrNameLst>
                                          <p:attrName>ppt_x</p:attrName>
                                        </p:attrNameLst>
                                      </p:cBhvr>
                                      <p:tavLst>
                                        <p:tav tm="0">
                                          <p:val>
                                            <p:strVal val="#ppt_x-.2"/>
                                          </p:val>
                                        </p:tav>
                                        <p:tav tm="100000">
                                          <p:val>
                                            <p:strVal val="#ppt_x"/>
                                          </p:val>
                                        </p:tav>
                                      </p:tavLst>
                                    </p:anim>
                                    <p:anim calcmode="lin" valueType="num">
                                      <p:cBhvr>
                                        <p:cTn id="22" dur="2000" fill="hold"/>
                                        <p:tgtEl>
                                          <p:spTgt spid="143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433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Scale>
                                      <p:cBhvr>
                                        <p:cTn id="28" dur="3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3000" decel="50000" fill="hold">
                                          <p:stCondLst>
                                            <p:cond delay="0"/>
                                          </p:stCondLst>
                                        </p:cTn>
                                        <p:tgtEl>
                                          <p:spTgt spid="4"/>
                                        </p:tgtEl>
                                        <p:attrNameLst>
                                          <p:attrName>ppt_x</p:attrName>
                                          <p:attrName>ppt_y</p:attrName>
                                        </p:attrNameLst>
                                      </p:cBhvr>
                                    </p:animMotion>
                                    <p:animEffect transition="in" filter="fade">
                                      <p:cBhvr>
                                        <p:cTn id="30" dur="3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xit" presetSubtype="0" fill="hold" nodeType="clickEffect">
                                  <p:stCondLst>
                                    <p:cond delay="0"/>
                                  </p:stCondLst>
                                  <p:childTnLst>
                                    <p:anim calcmode="lin" valueType="num">
                                      <p:cBhvr>
                                        <p:cTn id="34" dur="5000"/>
                                        <p:tgtEl>
                                          <p:spTgt spid="14339">
                                            <p:txEl>
                                              <p:pRg st="0" end="0"/>
                                            </p:txEl>
                                          </p:spTgt>
                                        </p:tgtEl>
                                        <p:attrNameLst>
                                          <p:attrName>ppt_w</p:attrName>
                                        </p:attrNameLst>
                                      </p:cBhvr>
                                      <p:tavLst>
                                        <p:tav tm="0">
                                          <p:val>
                                            <p:strVal val="ppt_w"/>
                                          </p:val>
                                        </p:tav>
                                        <p:tav tm="100000">
                                          <p:val>
                                            <p:fltVal val="0"/>
                                          </p:val>
                                        </p:tav>
                                      </p:tavLst>
                                    </p:anim>
                                    <p:anim calcmode="lin" valueType="num">
                                      <p:cBhvr>
                                        <p:cTn id="35" dur="5000"/>
                                        <p:tgtEl>
                                          <p:spTgt spid="14339">
                                            <p:txEl>
                                              <p:pRg st="0" end="0"/>
                                            </p:txEl>
                                          </p:spTgt>
                                        </p:tgtEl>
                                        <p:attrNameLst>
                                          <p:attrName>ppt_h</p:attrName>
                                        </p:attrNameLst>
                                      </p:cBhvr>
                                      <p:tavLst>
                                        <p:tav tm="0">
                                          <p:val>
                                            <p:strVal val="ppt_h"/>
                                          </p:val>
                                        </p:tav>
                                        <p:tav tm="100000">
                                          <p:val>
                                            <p:fltVal val="0"/>
                                          </p:val>
                                        </p:tav>
                                      </p:tavLst>
                                    </p:anim>
                                    <p:anim calcmode="lin" valueType="num">
                                      <p:cBhvr>
                                        <p:cTn id="36" dur="5000"/>
                                        <p:tgtEl>
                                          <p:spTgt spid="14339">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5000"/>
                                        <p:tgtEl>
                                          <p:spTgt spid="14339">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4999"/>
                                          </p:stCondLst>
                                        </p:cTn>
                                        <p:tgtEl>
                                          <p:spTgt spid="14339">
                                            <p:txEl>
                                              <p:pRg st="0" end="0"/>
                                            </p:txEl>
                                          </p:spTgt>
                                        </p:tgtEl>
                                        <p:attrNameLst>
                                          <p:attrName>style.visibility</p:attrName>
                                        </p:attrNameLst>
                                      </p:cBhvr>
                                      <p:to>
                                        <p:strVal val="hidden"/>
                                      </p:to>
                                    </p:set>
                                  </p:childTnLst>
                                </p:cTn>
                              </p:par>
                              <p:par>
                                <p:cTn id="39" presetID="15" presetClass="exit" presetSubtype="0" fill="hold" nodeType="withEffect">
                                  <p:stCondLst>
                                    <p:cond delay="0"/>
                                  </p:stCondLst>
                                  <p:childTnLst>
                                    <p:anim calcmode="lin" valueType="num">
                                      <p:cBhvr>
                                        <p:cTn id="40" dur="5000"/>
                                        <p:tgtEl>
                                          <p:spTgt spid="14339">
                                            <p:txEl>
                                              <p:pRg st="2" end="2"/>
                                            </p:txEl>
                                          </p:spTgt>
                                        </p:tgtEl>
                                        <p:attrNameLst>
                                          <p:attrName>ppt_w</p:attrName>
                                        </p:attrNameLst>
                                      </p:cBhvr>
                                      <p:tavLst>
                                        <p:tav tm="0">
                                          <p:val>
                                            <p:strVal val="ppt_w"/>
                                          </p:val>
                                        </p:tav>
                                        <p:tav tm="100000">
                                          <p:val>
                                            <p:fltVal val="0"/>
                                          </p:val>
                                        </p:tav>
                                      </p:tavLst>
                                    </p:anim>
                                    <p:anim calcmode="lin" valueType="num">
                                      <p:cBhvr>
                                        <p:cTn id="41" dur="5000"/>
                                        <p:tgtEl>
                                          <p:spTgt spid="14339">
                                            <p:txEl>
                                              <p:pRg st="2" end="2"/>
                                            </p:txEl>
                                          </p:spTgt>
                                        </p:tgtEl>
                                        <p:attrNameLst>
                                          <p:attrName>ppt_h</p:attrName>
                                        </p:attrNameLst>
                                      </p:cBhvr>
                                      <p:tavLst>
                                        <p:tav tm="0">
                                          <p:val>
                                            <p:strVal val="ppt_h"/>
                                          </p:val>
                                        </p:tav>
                                        <p:tav tm="100000">
                                          <p:val>
                                            <p:fltVal val="0"/>
                                          </p:val>
                                        </p:tav>
                                      </p:tavLst>
                                    </p:anim>
                                    <p:anim calcmode="lin" valueType="num">
                                      <p:cBhvr>
                                        <p:cTn id="42" dur="5000"/>
                                        <p:tgtEl>
                                          <p:spTgt spid="14339">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3" dur="5000"/>
                                        <p:tgtEl>
                                          <p:spTgt spid="14339">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4" dur="1" fill="hold">
                                          <p:stCondLst>
                                            <p:cond delay="4999"/>
                                          </p:stCondLst>
                                        </p:cTn>
                                        <p:tgtEl>
                                          <p:spTgt spid="14339">
                                            <p:txEl>
                                              <p:pRg st="2" end="2"/>
                                            </p:txEl>
                                          </p:spTgt>
                                        </p:tgtEl>
                                        <p:attrNameLst>
                                          <p:attrName>style.visibility</p:attrName>
                                        </p:attrNameLst>
                                      </p:cBhvr>
                                      <p:to>
                                        <p:strVal val="hidden"/>
                                      </p:to>
                                    </p:set>
                                  </p:childTnLst>
                                </p:cTn>
                              </p:par>
                              <p:par>
                                <p:cTn id="45" presetID="15" presetClass="exit" presetSubtype="0" fill="hold" nodeType="withEffect">
                                  <p:stCondLst>
                                    <p:cond delay="0"/>
                                  </p:stCondLst>
                                  <p:childTnLst>
                                    <p:anim calcmode="lin" valueType="num">
                                      <p:cBhvr>
                                        <p:cTn id="46" dur="5000"/>
                                        <p:tgtEl>
                                          <p:spTgt spid="14339">
                                            <p:txEl>
                                              <p:pRg st="4" end="4"/>
                                            </p:txEl>
                                          </p:spTgt>
                                        </p:tgtEl>
                                        <p:attrNameLst>
                                          <p:attrName>ppt_w</p:attrName>
                                        </p:attrNameLst>
                                      </p:cBhvr>
                                      <p:tavLst>
                                        <p:tav tm="0">
                                          <p:val>
                                            <p:strVal val="ppt_w"/>
                                          </p:val>
                                        </p:tav>
                                        <p:tav tm="100000">
                                          <p:val>
                                            <p:fltVal val="0"/>
                                          </p:val>
                                        </p:tav>
                                      </p:tavLst>
                                    </p:anim>
                                    <p:anim calcmode="lin" valueType="num">
                                      <p:cBhvr>
                                        <p:cTn id="47" dur="5000"/>
                                        <p:tgtEl>
                                          <p:spTgt spid="14339">
                                            <p:txEl>
                                              <p:pRg st="4" end="4"/>
                                            </p:txEl>
                                          </p:spTgt>
                                        </p:tgtEl>
                                        <p:attrNameLst>
                                          <p:attrName>ppt_h</p:attrName>
                                        </p:attrNameLst>
                                      </p:cBhvr>
                                      <p:tavLst>
                                        <p:tav tm="0">
                                          <p:val>
                                            <p:strVal val="ppt_h"/>
                                          </p:val>
                                        </p:tav>
                                        <p:tav tm="100000">
                                          <p:val>
                                            <p:fltVal val="0"/>
                                          </p:val>
                                        </p:tav>
                                      </p:tavLst>
                                    </p:anim>
                                    <p:anim calcmode="lin" valueType="num">
                                      <p:cBhvr>
                                        <p:cTn id="48" dur="5000"/>
                                        <p:tgtEl>
                                          <p:spTgt spid="14339">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5000"/>
                                        <p:tgtEl>
                                          <p:spTgt spid="14339">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4999"/>
                                          </p:stCondLst>
                                        </p:cTn>
                                        <p:tgtEl>
                                          <p:spTgt spid="14339">
                                            <p:txEl>
                                              <p:pRg st="4" end="4"/>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xit" presetSubtype="0" fill="hold" grpId="0" nodeType="clickEffect">
                                  <p:stCondLst>
                                    <p:cond delay="0"/>
                                  </p:stCondLst>
                                  <p:childTnLst>
                                    <p:anim calcmode="lin" valueType="num">
                                      <p:cBhvr>
                                        <p:cTn id="54" dur="5000"/>
                                        <p:tgtEl>
                                          <p:spTgt spid="14338"/>
                                        </p:tgtEl>
                                        <p:attrNameLst>
                                          <p:attrName>ppt_w</p:attrName>
                                        </p:attrNameLst>
                                      </p:cBhvr>
                                      <p:tavLst>
                                        <p:tav tm="0">
                                          <p:val>
                                            <p:strVal val="ppt_w"/>
                                          </p:val>
                                        </p:tav>
                                        <p:tav tm="100000">
                                          <p:val>
                                            <p:fltVal val="0"/>
                                          </p:val>
                                        </p:tav>
                                      </p:tavLst>
                                    </p:anim>
                                    <p:anim calcmode="lin" valueType="num">
                                      <p:cBhvr>
                                        <p:cTn id="55" dur="5000"/>
                                        <p:tgtEl>
                                          <p:spTgt spid="14338"/>
                                        </p:tgtEl>
                                        <p:attrNameLst>
                                          <p:attrName>ppt_h</p:attrName>
                                        </p:attrNameLst>
                                      </p:cBhvr>
                                      <p:tavLst>
                                        <p:tav tm="0">
                                          <p:val>
                                            <p:strVal val="ppt_h"/>
                                          </p:val>
                                        </p:tav>
                                        <p:tav tm="100000">
                                          <p:val>
                                            <p:fltVal val="0"/>
                                          </p:val>
                                        </p:tav>
                                      </p:tavLst>
                                    </p:anim>
                                    <p:anim calcmode="lin" valueType="num">
                                      <p:cBhvr>
                                        <p:cTn id="56" dur="5000"/>
                                        <p:tgtEl>
                                          <p:spTgt spid="1433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5000"/>
                                        <p:tgtEl>
                                          <p:spTgt spid="1433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49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ache.jpg"/>
          <p:cNvPicPr>
            <a:picLocks noChangeAspect="1"/>
          </p:cNvPicPr>
          <p:nvPr/>
        </p:nvPicPr>
        <p:blipFill>
          <a:blip r:embed="rId2" cstate="print"/>
          <a:srcRect/>
          <a:stretch>
            <a:fillRect/>
          </a:stretch>
        </p:blipFill>
        <p:spPr bwMode="auto">
          <a:xfrm>
            <a:off x="-26988" y="0"/>
            <a:ext cx="9197976"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1249362"/>
          </a:xfrm>
        </p:spPr>
        <p:txBody>
          <a:bodyPr/>
          <a:lstStyle/>
          <a:p>
            <a:pPr>
              <a:defRPr/>
            </a:pPr>
            <a:r>
              <a:rPr lang="en-US" sz="1800" b="1" dirty="0" smtClean="0"/>
              <a:t/>
            </a:r>
            <a:br>
              <a:rPr lang="en-US" sz="1800" b="1" dirty="0" smtClean="0"/>
            </a:br>
            <a:r>
              <a:rPr lang="en-US" sz="1800" b="1" dirty="0" err="1" smtClean="0">
                <a:solidFill>
                  <a:schemeClr val="tx2">
                    <a:lumMod val="75000"/>
                  </a:schemeClr>
                </a:solidFill>
              </a:rPr>
              <a:t>Kok</a:t>
            </a:r>
            <a:r>
              <a:rPr lang="en-US" sz="1800" b="1" dirty="0" smtClean="0">
                <a:solidFill>
                  <a:schemeClr val="tx2">
                    <a:lumMod val="75000"/>
                  </a:schemeClr>
                </a:solidFill>
              </a:rPr>
              <a:t>, B.K., Coffey, K.A., Cohn, M.A., Fredrickson, B.L., et al (2013). </a:t>
            </a:r>
            <a:r>
              <a:rPr lang="en-US" sz="1800" b="1" dirty="0" smtClean="0">
                <a:solidFill>
                  <a:srgbClr val="000066"/>
                </a:solidFill>
              </a:rPr>
              <a:t>How Positive Emotions Build Physical Health: Perceived Positive Social Connections Account for the Upward Spiral Between Positive Emotions and </a:t>
            </a:r>
            <a:r>
              <a:rPr lang="en-US" sz="1800" b="1" dirty="0" err="1" smtClean="0">
                <a:solidFill>
                  <a:srgbClr val="000066"/>
                </a:solidFill>
              </a:rPr>
              <a:t>Vagal</a:t>
            </a:r>
            <a:r>
              <a:rPr lang="en-US" sz="1800" b="1" dirty="0" smtClean="0">
                <a:solidFill>
                  <a:srgbClr val="000066"/>
                </a:solidFill>
              </a:rPr>
              <a:t> Tone.</a:t>
            </a:r>
            <a:r>
              <a:rPr lang="en-US" sz="1800" b="1" i="1" dirty="0" smtClean="0">
                <a:solidFill>
                  <a:schemeClr val="tx2">
                    <a:lumMod val="75000"/>
                  </a:schemeClr>
                </a:solidFill>
              </a:rPr>
              <a:t> Psychological Science.</a:t>
            </a:r>
            <a:r>
              <a:rPr lang="en-US" sz="1800" b="1" dirty="0" smtClean="0">
                <a:solidFill>
                  <a:schemeClr val="tx2">
                    <a:lumMod val="75000"/>
                  </a:schemeClr>
                </a:solidFill>
              </a:rPr>
              <a:t> 24(7). 1123–1132.</a:t>
            </a:r>
            <a:r>
              <a:rPr lang="en-US" sz="2000" dirty="0" smtClean="0"/>
              <a:t/>
            </a:r>
            <a:br>
              <a:rPr lang="en-US" sz="2000" dirty="0" smtClean="0"/>
            </a:br>
            <a:endParaRPr lang="en-US" sz="2000" dirty="0"/>
          </a:p>
        </p:txBody>
      </p:sp>
      <p:sp>
        <p:nvSpPr>
          <p:cNvPr id="3" name="Content Placeholder 2"/>
          <p:cNvSpPr>
            <a:spLocks noGrp="1"/>
          </p:cNvSpPr>
          <p:nvPr>
            <p:ph idx="1"/>
          </p:nvPr>
        </p:nvSpPr>
        <p:spPr>
          <a:xfrm>
            <a:off x="609600" y="1600200"/>
            <a:ext cx="8229600" cy="4602163"/>
          </a:xfrm>
        </p:spPr>
        <p:txBody>
          <a:bodyPr/>
          <a:lstStyle/>
          <a:p>
            <a:pPr>
              <a:buFont typeface="Arial" charset="0"/>
              <a:buNone/>
              <a:defRPr/>
            </a:pPr>
            <a:endParaRPr lang="en-US" sz="2000" b="1" dirty="0" smtClean="0">
              <a:solidFill>
                <a:schemeClr val="tx2">
                  <a:lumMod val="75000"/>
                </a:schemeClr>
              </a:solidFill>
            </a:endParaRPr>
          </a:p>
          <a:p>
            <a:pPr>
              <a:defRPr/>
            </a:pPr>
            <a:r>
              <a:rPr lang="en-US" sz="2000" b="1" dirty="0" err="1" smtClean="0">
                <a:solidFill>
                  <a:schemeClr val="tx2">
                    <a:lumMod val="75000"/>
                  </a:schemeClr>
                </a:solidFill>
              </a:rPr>
              <a:t>Experien</a:t>
            </a:r>
            <a:r>
              <a:rPr lang="ro-RO" sz="2000" b="1" dirty="0" smtClean="0">
                <a:solidFill>
                  <a:schemeClr val="tx2">
                    <a:lumMod val="75000"/>
                  </a:schemeClr>
                </a:solidFill>
              </a:rPr>
              <a:t>ţierea mai </a:t>
            </a:r>
            <a:r>
              <a:rPr lang="en-US" sz="2000" b="1" dirty="0" err="1" smtClean="0">
                <a:solidFill>
                  <a:schemeClr val="tx2">
                    <a:lumMod val="75000"/>
                  </a:schemeClr>
                </a:solidFill>
              </a:rPr>
              <a:t>fre</a:t>
            </a:r>
            <a:r>
              <a:rPr lang="ro-RO" sz="2000" b="1" dirty="0" smtClean="0">
                <a:solidFill>
                  <a:schemeClr val="tx2">
                    <a:lumMod val="75000"/>
                  </a:schemeClr>
                </a:solidFill>
              </a:rPr>
              <a:t>cv</a:t>
            </a:r>
            <a:r>
              <a:rPr lang="en-US" sz="2000" b="1" dirty="0" err="1" smtClean="0">
                <a:solidFill>
                  <a:schemeClr val="tx2">
                    <a:lumMod val="75000"/>
                  </a:schemeClr>
                </a:solidFill>
              </a:rPr>
              <a:t>ent</a:t>
            </a:r>
            <a:r>
              <a:rPr lang="ro-RO" sz="2000" b="1" dirty="0" smtClean="0">
                <a:solidFill>
                  <a:schemeClr val="tx2">
                    <a:lumMod val="75000"/>
                  </a:schemeClr>
                </a:solidFill>
              </a:rPr>
              <a:t>ă  a </a:t>
            </a:r>
            <a:r>
              <a:rPr lang="en-US" sz="2000" b="1" dirty="0" err="1" smtClean="0">
                <a:solidFill>
                  <a:schemeClr val="tx2">
                    <a:lumMod val="75000"/>
                  </a:schemeClr>
                </a:solidFill>
              </a:rPr>
              <a:t>emo</a:t>
            </a:r>
            <a:r>
              <a:rPr lang="ro-RO" sz="2000" b="1" dirty="0" smtClean="0">
                <a:solidFill>
                  <a:schemeClr val="tx2">
                    <a:lumMod val="75000"/>
                  </a:schemeClr>
                </a:solidFill>
              </a:rPr>
              <a:t>ţiilor </a:t>
            </a:r>
            <a:r>
              <a:rPr lang="en-US" sz="2000" b="1" dirty="0" err="1" smtClean="0">
                <a:solidFill>
                  <a:schemeClr val="tx2">
                    <a:lumMod val="75000"/>
                  </a:schemeClr>
                </a:solidFill>
              </a:rPr>
              <a:t>po</a:t>
            </a:r>
            <a:r>
              <a:rPr lang="ro-RO" sz="2000" b="1" dirty="0" smtClean="0">
                <a:solidFill>
                  <a:schemeClr val="tx2">
                    <a:lumMod val="75000"/>
                  </a:schemeClr>
                </a:solidFill>
              </a:rPr>
              <a:t>z</a:t>
            </a:r>
            <a:r>
              <a:rPr lang="en-US" sz="2000" b="1" dirty="0" err="1" smtClean="0">
                <a:solidFill>
                  <a:schemeClr val="tx2">
                    <a:lumMod val="75000"/>
                  </a:schemeClr>
                </a:solidFill>
              </a:rPr>
              <a:t>itive</a:t>
            </a:r>
            <a:r>
              <a:rPr lang="en-US" sz="2000" b="1" dirty="0" smtClean="0">
                <a:solidFill>
                  <a:schemeClr val="tx2">
                    <a:lumMod val="75000"/>
                  </a:schemeClr>
                </a:solidFill>
              </a:rPr>
              <a:t> </a:t>
            </a:r>
            <a:r>
              <a:rPr lang="ro-RO" sz="2000" b="1" dirty="0" smtClean="0">
                <a:solidFill>
                  <a:schemeClr val="tx2">
                    <a:lumMod val="75000"/>
                  </a:schemeClr>
                </a:solidFill>
              </a:rPr>
              <a:t>contribuie la preîntâmpinarea răcelilor </a:t>
            </a:r>
            <a:r>
              <a:rPr lang="en-US" sz="1800" b="1" dirty="0" smtClean="0">
                <a:solidFill>
                  <a:schemeClr val="tx2">
                    <a:lumMod val="75000"/>
                  </a:schemeClr>
                </a:solidFill>
              </a:rPr>
              <a:t>(Cohen, </a:t>
            </a:r>
            <a:r>
              <a:rPr lang="en-US" sz="1800" b="1" dirty="0" err="1" smtClean="0">
                <a:solidFill>
                  <a:schemeClr val="tx2">
                    <a:lumMod val="75000"/>
                  </a:schemeClr>
                </a:solidFill>
              </a:rPr>
              <a:t>Alper</a:t>
            </a:r>
            <a:r>
              <a:rPr lang="en-US" sz="1800" b="1" dirty="0" smtClean="0">
                <a:solidFill>
                  <a:schemeClr val="tx2">
                    <a:lumMod val="75000"/>
                  </a:schemeClr>
                </a:solidFill>
              </a:rPr>
              <a:t>, Doyle, </a:t>
            </a:r>
            <a:r>
              <a:rPr lang="en-US" sz="1800" b="1" dirty="0" err="1" smtClean="0">
                <a:solidFill>
                  <a:schemeClr val="tx2">
                    <a:lumMod val="75000"/>
                  </a:schemeClr>
                </a:solidFill>
              </a:rPr>
              <a:t>Treanor</a:t>
            </a:r>
            <a:r>
              <a:rPr lang="en-US" sz="1800" b="1" dirty="0" smtClean="0">
                <a:solidFill>
                  <a:schemeClr val="tx2">
                    <a:lumMod val="75000"/>
                  </a:schemeClr>
                </a:solidFill>
              </a:rPr>
              <a:t>, &amp; Turner, 2006), </a:t>
            </a:r>
            <a:r>
              <a:rPr lang="ro-RO" sz="1800" b="1" dirty="0" smtClean="0">
                <a:solidFill>
                  <a:schemeClr val="tx2">
                    <a:lumMod val="75000"/>
                  </a:schemeClr>
                </a:solidFill>
              </a:rPr>
              <a:t>la </a:t>
            </a:r>
            <a:r>
              <a:rPr lang="en-US" sz="2000" b="1" dirty="0" smtClean="0">
                <a:solidFill>
                  <a:schemeClr val="tx2">
                    <a:lumMod val="75000"/>
                  </a:schemeClr>
                </a:solidFill>
              </a:rPr>
              <a:t>reduce</a:t>
            </a:r>
            <a:r>
              <a:rPr lang="ro-RO" sz="2000" b="1" dirty="0" smtClean="0">
                <a:solidFill>
                  <a:schemeClr val="tx2">
                    <a:lumMod val="75000"/>
                  </a:schemeClr>
                </a:solidFill>
              </a:rPr>
              <a:t>rea</a:t>
            </a:r>
            <a:r>
              <a:rPr lang="en-US" sz="2000" b="1" dirty="0" smtClean="0">
                <a:solidFill>
                  <a:schemeClr val="tx2">
                    <a:lumMod val="75000"/>
                  </a:schemeClr>
                </a:solidFill>
              </a:rPr>
              <a:t> </a:t>
            </a:r>
            <a:r>
              <a:rPr lang="en-US" sz="2000" b="1" dirty="0" err="1" smtClean="0">
                <a:solidFill>
                  <a:schemeClr val="tx2">
                    <a:lumMod val="75000"/>
                  </a:schemeClr>
                </a:solidFill>
              </a:rPr>
              <a:t>inflama</a:t>
            </a:r>
            <a:r>
              <a:rPr lang="ro-RO" sz="2000" b="1" dirty="0" smtClean="0">
                <a:solidFill>
                  <a:schemeClr val="tx2">
                    <a:lumMod val="75000"/>
                  </a:schemeClr>
                </a:solidFill>
              </a:rPr>
              <a:t>ţi</a:t>
            </a:r>
            <a:r>
              <a:rPr lang="en-US" sz="2000" b="1" dirty="0" err="1" smtClean="0">
                <a:solidFill>
                  <a:schemeClr val="tx2">
                    <a:lumMod val="75000"/>
                  </a:schemeClr>
                </a:solidFill>
              </a:rPr>
              <a:t>i</a:t>
            </a:r>
            <a:r>
              <a:rPr lang="ro-RO" sz="2000" b="1" dirty="0" smtClean="0">
                <a:solidFill>
                  <a:schemeClr val="tx2">
                    <a:lumMod val="75000"/>
                  </a:schemeClr>
                </a:solidFill>
              </a:rPr>
              <a:t>l</a:t>
            </a:r>
            <a:r>
              <a:rPr lang="en-US" sz="2000" b="1" dirty="0" smtClean="0">
                <a:solidFill>
                  <a:schemeClr val="tx2">
                    <a:lumMod val="75000"/>
                  </a:schemeClr>
                </a:solidFill>
              </a:rPr>
              <a:t>o</a:t>
            </a:r>
            <a:r>
              <a:rPr lang="ro-RO" sz="2000" b="1" dirty="0" smtClean="0">
                <a:solidFill>
                  <a:schemeClr val="tx2">
                    <a:lumMod val="75000"/>
                  </a:schemeClr>
                </a:solidFill>
              </a:rPr>
              <a:t>r</a:t>
            </a:r>
            <a:r>
              <a:rPr lang="en-US" sz="2000" b="1" dirty="0" smtClean="0">
                <a:solidFill>
                  <a:schemeClr val="tx2">
                    <a:lumMod val="75000"/>
                  </a:schemeClr>
                </a:solidFill>
              </a:rPr>
              <a:t> </a:t>
            </a:r>
            <a:r>
              <a:rPr lang="en-US" sz="1800" b="1" dirty="0" smtClean="0">
                <a:solidFill>
                  <a:schemeClr val="tx2">
                    <a:lumMod val="75000"/>
                  </a:schemeClr>
                </a:solidFill>
              </a:rPr>
              <a:t>(Steptoe, O’Donnell, </a:t>
            </a:r>
            <a:r>
              <a:rPr lang="en-US" sz="1800" b="1" dirty="0" err="1" smtClean="0">
                <a:solidFill>
                  <a:schemeClr val="tx2">
                    <a:lumMod val="75000"/>
                  </a:schemeClr>
                </a:solidFill>
              </a:rPr>
              <a:t>Badrick</a:t>
            </a:r>
            <a:r>
              <a:rPr lang="en-US" sz="1800" b="1" dirty="0" smtClean="0">
                <a:solidFill>
                  <a:schemeClr val="tx2">
                    <a:lumMod val="75000"/>
                  </a:schemeClr>
                </a:solidFill>
              </a:rPr>
              <a:t>, </a:t>
            </a:r>
            <a:r>
              <a:rPr lang="en-US" sz="1800" b="1" dirty="0" err="1" smtClean="0">
                <a:solidFill>
                  <a:schemeClr val="tx2">
                    <a:lumMod val="75000"/>
                  </a:schemeClr>
                </a:solidFill>
              </a:rPr>
              <a:t>Kumari</a:t>
            </a:r>
            <a:r>
              <a:rPr lang="en-US" sz="1800" b="1" dirty="0" smtClean="0">
                <a:solidFill>
                  <a:schemeClr val="tx2">
                    <a:lumMod val="75000"/>
                  </a:schemeClr>
                </a:solidFill>
              </a:rPr>
              <a:t>, &amp; Marmot, 2007), </a:t>
            </a:r>
            <a:r>
              <a:rPr lang="ro-RO" sz="2000" b="1" dirty="0" smtClean="0">
                <a:solidFill>
                  <a:schemeClr val="tx2">
                    <a:lumMod val="75000"/>
                  </a:schemeClr>
                </a:solidFill>
              </a:rPr>
              <a:t>şi la reducerea probabilităţii afecţiunilor </a:t>
            </a:r>
            <a:r>
              <a:rPr lang="en-US" sz="2000" b="1" dirty="0" smtClean="0">
                <a:solidFill>
                  <a:schemeClr val="tx2">
                    <a:lumMod val="75000"/>
                  </a:schemeClr>
                </a:solidFill>
              </a:rPr>
              <a:t>cardiovascular</a:t>
            </a:r>
            <a:r>
              <a:rPr lang="ro-RO" sz="2000" b="1" dirty="0" smtClean="0">
                <a:solidFill>
                  <a:schemeClr val="tx2">
                    <a:lumMod val="75000"/>
                  </a:schemeClr>
                </a:solidFill>
              </a:rPr>
              <a:t>e</a:t>
            </a:r>
            <a:r>
              <a:rPr lang="en-US" sz="2000" b="1" dirty="0" smtClean="0">
                <a:solidFill>
                  <a:schemeClr val="tx2">
                    <a:lumMod val="75000"/>
                  </a:schemeClr>
                </a:solidFill>
              </a:rPr>
              <a:t> </a:t>
            </a:r>
            <a:r>
              <a:rPr lang="en-US" sz="1800" b="1" dirty="0" smtClean="0">
                <a:solidFill>
                  <a:schemeClr val="tx2">
                    <a:lumMod val="75000"/>
                  </a:schemeClr>
                </a:solidFill>
              </a:rPr>
              <a:t>(Boehm &amp; </a:t>
            </a:r>
            <a:r>
              <a:rPr lang="en-US" sz="1800" b="1" dirty="0" err="1" smtClean="0">
                <a:solidFill>
                  <a:schemeClr val="tx2">
                    <a:lumMod val="75000"/>
                  </a:schemeClr>
                </a:solidFill>
              </a:rPr>
              <a:t>Kubzansky</a:t>
            </a:r>
            <a:r>
              <a:rPr lang="en-US" sz="1800" b="1" dirty="0" smtClean="0">
                <a:solidFill>
                  <a:schemeClr val="tx2">
                    <a:lumMod val="75000"/>
                  </a:schemeClr>
                </a:solidFill>
              </a:rPr>
              <a:t>, 2012). </a:t>
            </a:r>
          </a:p>
          <a:p>
            <a:pPr>
              <a:defRPr/>
            </a:pPr>
            <a:endParaRPr lang="en-US" sz="2000" b="1" dirty="0" smtClean="0">
              <a:solidFill>
                <a:schemeClr val="tx2">
                  <a:lumMod val="75000"/>
                </a:schemeClr>
              </a:solidFill>
            </a:endParaRPr>
          </a:p>
          <a:p>
            <a:pPr>
              <a:defRPr/>
            </a:pPr>
            <a:r>
              <a:rPr lang="ro-RO" sz="2000" b="1" dirty="0" smtClean="0">
                <a:solidFill>
                  <a:schemeClr val="tx2">
                    <a:lumMod val="75000"/>
                  </a:schemeClr>
                </a:solidFill>
              </a:rPr>
              <a:t>BBTPE a demonstrat că persoanele care îşi generează emoţii pozitive, </a:t>
            </a:r>
            <a:r>
              <a:rPr lang="en-US" sz="2000" b="1" dirty="0" smtClean="0">
                <a:solidFill>
                  <a:schemeClr val="tx2">
                    <a:lumMod val="75000"/>
                  </a:schemeClr>
                </a:solidFill>
              </a:rPr>
              <a:t>r</a:t>
            </a:r>
            <a:r>
              <a:rPr lang="ro-RO" sz="2000" b="1" dirty="0" smtClean="0">
                <a:solidFill>
                  <a:schemeClr val="tx2">
                    <a:lumMod val="75000"/>
                  </a:schemeClr>
                </a:solidFill>
              </a:rPr>
              <a:t>a</a:t>
            </a:r>
            <a:r>
              <a:rPr lang="en-US" sz="2000" b="1" dirty="0" err="1" smtClean="0">
                <a:solidFill>
                  <a:schemeClr val="tx2">
                    <a:lumMod val="75000"/>
                  </a:schemeClr>
                </a:solidFill>
              </a:rPr>
              <a:t>porte</a:t>
            </a:r>
            <a:r>
              <a:rPr lang="ro-RO" sz="2000" b="1" dirty="0" smtClean="0">
                <a:solidFill>
                  <a:schemeClr val="tx2">
                    <a:lumMod val="75000"/>
                  </a:schemeClr>
                </a:solidFill>
              </a:rPr>
              <a:t>ază mai puţine dureri de cap şi în piept, mai puţine congestii şi senzaţii de slăbiciune, decât subiecţii grupului de control.</a:t>
            </a:r>
            <a:r>
              <a:rPr lang="en-US" sz="2000" b="1" dirty="0" smtClean="0">
                <a:solidFill>
                  <a:schemeClr val="tx2">
                    <a:lumMod val="75000"/>
                  </a:schemeClr>
                </a:solidFill>
              </a:rPr>
              <a:t> </a:t>
            </a:r>
            <a:r>
              <a:rPr lang="en-US" sz="1800" b="1" dirty="0" smtClean="0">
                <a:solidFill>
                  <a:schemeClr val="tx2">
                    <a:lumMod val="75000"/>
                  </a:schemeClr>
                </a:solidFill>
              </a:rPr>
              <a:t>(Fredrickson, Cohn, Coffey, </a:t>
            </a:r>
            <a:r>
              <a:rPr lang="en-US" sz="1800" b="1" dirty="0" err="1" smtClean="0">
                <a:solidFill>
                  <a:schemeClr val="tx2">
                    <a:lumMod val="75000"/>
                  </a:schemeClr>
                </a:solidFill>
              </a:rPr>
              <a:t>Pek</a:t>
            </a:r>
            <a:r>
              <a:rPr lang="en-US" sz="1800" b="1" dirty="0" smtClean="0">
                <a:solidFill>
                  <a:schemeClr val="tx2">
                    <a:lumMod val="75000"/>
                  </a:schemeClr>
                </a:solidFill>
              </a:rPr>
              <a:t>, &amp; </a:t>
            </a:r>
            <a:r>
              <a:rPr lang="en-US" sz="1800" b="1" dirty="0" err="1" smtClean="0">
                <a:solidFill>
                  <a:schemeClr val="tx2">
                    <a:lumMod val="75000"/>
                  </a:schemeClr>
                </a:solidFill>
              </a:rPr>
              <a:t>Finkel</a:t>
            </a:r>
            <a:r>
              <a:rPr lang="en-US" sz="1800" b="1" dirty="0" smtClean="0">
                <a:solidFill>
                  <a:schemeClr val="tx2">
                    <a:lumMod val="75000"/>
                  </a:schemeClr>
                </a:solidFill>
              </a:rPr>
              <a:t>, 2008). </a:t>
            </a:r>
          </a:p>
          <a:p>
            <a:pPr>
              <a:defRPr/>
            </a:pPr>
            <a:endParaRPr lang="en-US" sz="2000" b="1" dirty="0" smtClean="0"/>
          </a:p>
          <a:p>
            <a:pPr>
              <a:defRPr/>
            </a:pPr>
            <a:r>
              <a:rPr lang="ro-RO" b="1" dirty="0" smtClean="0">
                <a:solidFill>
                  <a:schemeClr val="tx2">
                    <a:lumMod val="50000"/>
                  </a:schemeClr>
                </a:solidFill>
              </a:rPr>
              <a:t>E</a:t>
            </a:r>
            <a:r>
              <a:rPr lang="en-US" b="1" dirty="0" smtClean="0">
                <a:solidFill>
                  <a:schemeClr val="tx2">
                    <a:lumMod val="50000"/>
                  </a:schemeClr>
                </a:solidFill>
              </a:rPr>
              <a:t>mo</a:t>
            </a:r>
            <a:r>
              <a:rPr lang="ro-RO" b="1" dirty="0" smtClean="0">
                <a:solidFill>
                  <a:schemeClr val="tx2">
                    <a:lumMod val="50000"/>
                  </a:schemeClr>
                </a:solidFill>
              </a:rPr>
              <a:t>ţi</a:t>
            </a:r>
            <a:r>
              <a:rPr lang="en-US" b="1" dirty="0" err="1" smtClean="0">
                <a:solidFill>
                  <a:schemeClr val="tx2">
                    <a:lumMod val="50000"/>
                  </a:schemeClr>
                </a:solidFill>
              </a:rPr>
              <a:t>i</a:t>
            </a:r>
            <a:r>
              <a:rPr lang="ro-RO" b="1" dirty="0" smtClean="0">
                <a:solidFill>
                  <a:schemeClr val="tx2">
                    <a:lumMod val="50000"/>
                  </a:schemeClr>
                </a:solidFill>
              </a:rPr>
              <a:t>le p</a:t>
            </a:r>
            <a:r>
              <a:rPr lang="en-US" b="1" dirty="0" smtClean="0">
                <a:solidFill>
                  <a:schemeClr val="tx2">
                    <a:lumMod val="50000"/>
                  </a:schemeClr>
                </a:solidFill>
              </a:rPr>
              <a:t>o</a:t>
            </a:r>
            <a:r>
              <a:rPr lang="ro-RO" b="1" dirty="0" smtClean="0">
                <a:solidFill>
                  <a:schemeClr val="tx2">
                    <a:lumMod val="50000"/>
                  </a:schemeClr>
                </a:solidFill>
              </a:rPr>
              <a:t>z</a:t>
            </a:r>
            <a:r>
              <a:rPr lang="en-US" b="1" dirty="0" err="1" smtClean="0">
                <a:solidFill>
                  <a:schemeClr val="tx2">
                    <a:lumMod val="50000"/>
                  </a:schemeClr>
                </a:solidFill>
              </a:rPr>
              <a:t>itive</a:t>
            </a:r>
            <a:r>
              <a:rPr lang="ro-RO" b="1" dirty="0" smtClean="0">
                <a:solidFill>
                  <a:schemeClr val="tx2">
                    <a:lumMod val="50000"/>
                  </a:schemeClr>
                </a:solidFill>
              </a:rPr>
              <a:t> construiesc sănătatea fizică.</a:t>
            </a:r>
            <a:r>
              <a:rPr lang="en-US" b="1" dirty="0" smtClean="0">
                <a:solidFill>
                  <a:schemeClr val="tx2">
                    <a:lumMod val="50000"/>
                  </a:schemeClr>
                </a:solidFill>
              </a:rPr>
              <a:t> </a:t>
            </a:r>
            <a:endParaRPr lang="en-US"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xit" presetSubtype="0" fill="hold" nodeType="clickEffect">
                                  <p:stCondLst>
                                    <p:cond delay="0"/>
                                  </p:stCondLst>
                                  <p:childTnLst>
                                    <p:anim calcmode="lin" valueType="num">
                                      <p:cBhvr>
                                        <p:cTn id="39" dur="3000"/>
                                        <p:tgtEl>
                                          <p:spTgt spid="3">
                                            <p:txEl>
                                              <p:pRg st="1" end="1"/>
                                            </p:txEl>
                                          </p:spTgt>
                                        </p:tgtEl>
                                        <p:attrNameLst>
                                          <p:attrName>ppt_w</p:attrName>
                                        </p:attrNameLst>
                                      </p:cBhvr>
                                      <p:tavLst>
                                        <p:tav tm="0">
                                          <p:val>
                                            <p:strVal val="ppt_w"/>
                                          </p:val>
                                        </p:tav>
                                        <p:tav tm="100000">
                                          <p:val>
                                            <p:fltVal val="0"/>
                                          </p:val>
                                        </p:tav>
                                      </p:tavLst>
                                    </p:anim>
                                    <p:anim calcmode="lin" valueType="num">
                                      <p:cBhvr>
                                        <p:cTn id="40" dur="3000"/>
                                        <p:tgtEl>
                                          <p:spTgt spid="3">
                                            <p:txEl>
                                              <p:pRg st="1" end="1"/>
                                            </p:txEl>
                                          </p:spTgt>
                                        </p:tgtEl>
                                        <p:attrNameLst>
                                          <p:attrName>ppt_h</p:attrName>
                                        </p:attrNameLst>
                                      </p:cBhvr>
                                      <p:tavLst>
                                        <p:tav tm="0">
                                          <p:val>
                                            <p:strVal val="ppt_h"/>
                                          </p:val>
                                        </p:tav>
                                        <p:tav tm="100000">
                                          <p:val>
                                            <p:fltVal val="0"/>
                                          </p:val>
                                        </p:tav>
                                      </p:tavLst>
                                    </p:anim>
                                    <p:anim calcmode="lin" valueType="num">
                                      <p:cBhvr>
                                        <p:cTn id="41" dur="3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2" dur="3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3" dur="1" fill="hold">
                                          <p:stCondLst>
                                            <p:cond delay="2999"/>
                                          </p:stCondLst>
                                        </p:cTn>
                                        <p:tgtEl>
                                          <p:spTgt spid="3">
                                            <p:txEl>
                                              <p:pRg st="1" end="1"/>
                                            </p:txEl>
                                          </p:spTgt>
                                        </p:tgtEl>
                                        <p:attrNameLst>
                                          <p:attrName>style.visibility</p:attrName>
                                        </p:attrNameLst>
                                      </p:cBhvr>
                                      <p:to>
                                        <p:strVal val="hidden"/>
                                      </p:to>
                                    </p:set>
                                  </p:childTnLst>
                                </p:cTn>
                              </p:par>
                              <p:par>
                                <p:cTn id="44" presetID="15" presetClass="exit" presetSubtype="0" fill="hold" nodeType="withEffect">
                                  <p:stCondLst>
                                    <p:cond delay="0"/>
                                  </p:stCondLst>
                                  <p:childTnLst>
                                    <p:anim calcmode="lin" valueType="num">
                                      <p:cBhvr>
                                        <p:cTn id="45" dur="3000"/>
                                        <p:tgtEl>
                                          <p:spTgt spid="3">
                                            <p:txEl>
                                              <p:pRg st="3" end="3"/>
                                            </p:txEl>
                                          </p:spTgt>
                                        </p:tgtEl>
                                        <p:attrNameLst>
                                          <p:attrName>ppt_w</p:attrName>
                                        </p:attrNameLst>
                                      </p:cBhvr>
                                      <p:tavLst>
                                        <p:tav tm="0">
                                          <p:val>
                                            <p:strVal val="ppt_w"/>
                                          </p:val>
                                        </p:tav>
                                        <p:tav tm="100000">
                                          <p:val>
                                            <p:fltVal val="0"/>
                                          </p:val>
                                        </p:tav>
                                      </p:tavLst>
                                    </p:anim>
                                    <p:anim calcmode="lin" valueType="num">
                                      <p:cBhvr>
                                        <p:cTn id="46" dur="3000"/>
                                        <p:tgtEl>
                                          <p:spTgt spid="3">
                                            <p:txEl>
                                              <p:pRg st="3" end="3"/>
                                            </p:txEl>
                                          </p:spTgt>
                                        </p:tgtEl>
                                        <p:attrNameLst>
                                          <p:attrName>ppt_h</p:attrName>
                                        </p:attrNameLst>
                                      </p:cBhvr>
                                      <p:tavLst>
                                        <p:tav tm="0">
                                          <p:val>
                                            <p:strVal val="ppt_h"/>
                                          </p:val>
                                        </p:tav>
                                        <p:tav tm="100000">
                                          <p:val>
                                            <p:fltVal val="0"/>
                                          </p:val>
                                        </p:tav>
                                      </p:tavLst>
                                    </p:anim>
                                    <p:anim calcmode="lin" valueType="num">
                                      <p:cBhvr>
                                        <p:cTn id="47" dur="3000"/>
                                        <p:tgtEl>
                                          <p:spTgt spid="3">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8" dur="3000"/>
                                        <p:tgtEl>
                                          <p:spTgt spid="3">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9" dur="1" fill="hold">
                                          <p:stCondLst>
                                            <p:cond delay="2999"/>
                                          </p:stCondLst>
                                        </p:cTn>
                                        <p:tgtEl>
                                          <p:spTgt spid="3">
                                            <p:txEl>
                                              <p:pRg st="3" end="3"/>
                                            </p:txEl>
                                          </p:spTgt>
                                        </p:tgtEl>
                                        <p:attrNameLst>
                                          <p:attrName>style.visibility</p:attrName>
                                        </p:attrNameLst>
                                      </p:cBhvr>
                                      <p:to>
                                        <p:strVal val="hidden"/>
                                      </p:to>
                                    </p:set>
                                  </p:childTnLst>
                                </p:cTn>
                              </p:par>
                              <p:par>
                                <p:cTn id="50" presetID="15" presetClass="exit" presetSubtype="0" fill="hold" nodeType="withEffect">
                                  <p:stCondLst>
                                    <p:cond delay="0"/>
                                  </p:stCondLst>
                                  <p:childTnLst>
                                    <p:anim calcmode="lin" valueType="num">
                                      <p:cBhvr>
                                        <p:cTn id="51" dur="3000"/>
                                        <p:tgtEl>
                                          <p:spTgt spid="3">
                                            <p:txEl>
                                              <p:pRg st="5" end="5"/>
                                            </p:txEl>
                                          </p:spTgt>
                                        </p:tgtEl>
                                        <p:attrNameLst>
                                          <p:attrName>ppt_w</p:attrName>
                                        </p:attrNameLst>
                                      </p:cBhvr>
                                      <p:tavLst>
                                        <p:tav tm="0">
                                          <p:val>
                                            <p:strVal val="ppt_w"/>
                                          </p:val>
                                        </p:tav>
                                        <p:tav tm="100000">
                                          <p:val>
                                            <p:fltVal val="0"/>
                                          </p:val>
                                        </p:tav>
                                      </p:tavLst>
                                    </p:anim>
                                    <p:anim calcmode="lin" valueType="num">
                                      <p:cBhvr>
                                        <p:cTn id="52" dur="3000"/>
                                        <p:tgtEl>
                                          <p:spTgt spid="3">
                                            <p:txEl>
                                              <p:pRg st="5" end="5"/>
                                            </p:txEl>
                                          </p:spTgt>
                                        </p:tgtEl>
                                        <p:attrNameLst>
                                          <p:attrName>ppt_h</p:attrName>
                                        </p:attrNameLst>
                                      </p:cBhvr>
                                      <p:tavLst>
                                        <p:tav tm="0">
                                          <p:val>
                                            <p:strVal val="ppt_h"/>
                                          </p:val>
                                        </p:tav>
                                        <p:tav tm="100000">
                                          <p:val>
                                            <p:fltVal val="0"/>
                                          </p:val>
                                        </p:tav>
                                      </p:tavLst>
                                    </p:anim>
                                    <p:anim calcmode="lin" valueType="num">
                                      <p:cBhvr>
                                        <p:cTn id="53" dur="3000"/>
                                        <p:tgtEl>
                                          <p:spTgt spid="3">
                                            <p:txEl>
                                              <p:pRg st="5" end="5"/>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4" dur="3000"/>
                                        <p:tgtEl>
                                          <p:spTgt spid="3">
                                            <p:txEl>
                                              <p:pRg st="5" end="5"/>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5" dur="1" fill="hold">
                                          <p:stCondLst>
                                            <p:cond delay="2999"/>
                                          </p:stCondLst>
                                        </p:cTn>
                                        <p:tgtEl>
                                          <p:spTgt spid="3">
                                            <p:txEl>
                                              <p:pRg st="5" end="5"/>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5" presetClass="exit" presetSubtype="0" fill="hold" grpId="1" nodeType="clickEffect">
                                  <p:stCondLst>
                                    <p:cond delay="0"/>
                                  </p:stCondLst>
                                  <p:childTnLst>
                                    <p:anim calcmode="lin" valueType="num">
                                      <p:cBhvr>
                                        <p:cTn id="59" dur="3000"/>
                                        <p:tgtEl>
                                          <p:spTgt spid="2"/>
                                        </p:tgtEl>
                                        <p:attrNameLst>
                                          <p:attrName>ppt_w</p:attrName>
                                        </p:attrNameLst>
                                      </p:cBhvr>
                                      <p:tavLst>
                                        <p:tav tm="0">
                                          <p:val>
                                            <p:strVal val="ppt_w"/>
                                          </p:val>
                                        </p:tav>
                                        <p:tav tm="100000">
                                          <p:val>
                                            <p:fltVal val="0"/>
                                          </p:val>
                                        </p:tav>
                                      </p:tavLst>
                                    </p:anim>
                                    <p:anim calcmode="lin" valueType="num">
                                      <p:cBhvr>
                                        <p:cTn id="60" dur="3000"/>
                                        <p:tgtEl>
                                          <p:spTgt spid="2"/>
                                        </p:tgtEl>
                                        <p:attrNameLst>
                                          <p:attrName>ppt_h</p:attrName>
                                        </p:attrNameLst>
                                      </p:cBhvr>
                                      <p:tavLst>
                                        <p:tav tm="0">
                                          <p:val>
                                            <p:strVal val="ppt_h"/>
                                          </p:val>
                                        </p:tav>
                                        <p:tav tm="100000">
                                          <p:val>
                                            <p:fltVal val="0"/>
                                          </p:val>
                                        </p:tav>
                                      </p:tavLst>
                                    </p:anim>
                                    <p:anim calcmode="lin" valueType="num">
                                      <p:cBhvr>
                                        <p:cTn id="61" dur="3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2" dur="3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3"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b.jpg"/>
          <p:cNvPicPr>
            <a:picLocks noChangeAspect="1"/>
          </p:cNvPicPr>
          <p:nvPr/>
        </p:nvPicPr>
        <p:blipFill>
          <a:blip r:embed="rId2" cstate="print"/>
          <a:srcRect/>
          <a:stretch>
            <a:fillRect/>
          </a:stretch>
        </p:blipFill>
        <p:spPr bwMode="auto">
          <a:xfrm>
            <a:off x="0" y="0"/>
            <a:ext cx="9115425" cy="68580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1800" b="1" dirty="0" err="1" smtClean="0">
                <a:solidFill>
                  <a:schemeClr val="accent2">
                    <a:lumMod val="75000"/>
                  </a:schemeClr>
                </a:solidFill>
              </a:rPr>
              <a:t>Lyubomirsky</a:t>
            </a:r>
            <a:r>
              <a:rPr lang="en-US" sz="1800" b="1" dirty="0" smtClean="0">
                <a:solidFill>
                  <a:schemeClr val="accent2">
                    <a:lumMod val="75000"/>
                  </a:schemeClr>
                </a:solidFill>
              </a:rPr>
              <a:t>, S., </a:t>
            </a:r>
            <a:r>
              <a:rPr lang="en-US" sz="1800" b="1" dirty="0" err="1" smtClean="0">
                <a:solidFill>
                  <a:schemeClr val="accent2">
                    <a:lumMod val="75000"/>
                  </a:schemeClr>
                </a:solidFill>
              </a:rPr>
              <a:t>Dickerhoof</a:t>
            </a:r>
            <a:r>
              <a:rPr lang="en-US" sz="1800" b="1" dirty="0" smtClean="0">
                <a:solidFill>
                  <a:schemeClr val="accent2">
                    <a:lumMod val="75000"/>
                  </a:schemeClr>
                </a:solidFill>
              </a:rPr>
              <a:t>, R., Boehm, J. K., &amp; Sheldon, K. M. (2011).</a:t>
            </a:r>
            <a:r>
              <a:rPr lang="en-US" sz="2000" b="1" dirty="0" smtClean="0">
                <a:solidFill>
                  <a:schemeClr val="accent2">
                    <a:lumMod val="50000"/>
                  </a:schemeClr>
                </a:solidFill>
              </a:rPr>
              <a:t> Becoming Happier Takes Both a Will and a Proper Way: An Experimental Longitudinal Intervention To Boost Well-Being.</a:t>
            </a:r>
            <a:r>
              <a:rPr lang="en-US" sz="1800" b="1" i="1" dirty="0" smtClean="0">
                <a:solidFill>
                  <a:schemeClr val="accent2">
                    <a:lumMod val="50000"/>
                  </a:schemeClr>
                </a:solidFill>
              </a:rPr>
              <a:t> </a:t>
            </a:r>
            <a:r>
              <a:rPr lang="en-US" sz="1600" b="1" i="1" dirty="0" smtClean="0">
                <a:solidFill>
                  <a:schemeClr val="accent2">
                    <a:lumMod val="75000"/>
                  </a:schemeClr>
                </a:solidFill>
              </a:rPr>
              <a:t>Emotion, 11,</a:t>
            </a:r>
            <a:r>
              <a:rPr lang="en-US" sz="1600" b="1" dirty="0" smtClean="0">
                <a:solidFill>
                  <a:schemeClr val="accent2">
                    <a:lumMod val="75000"/>
                  </a:schemeClr>
                </a:solidFill>
              </a:rPr>
              <a:t> 391-402. </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pPr>
              <a:defRPr/>
            </a:pPr>
            <a:endParaRPr lang="en-US" sz="2400" b="1" dirty="0" smtClean="0">
              <a:solidFill>
                <a:schemeClr val="accent2">
                  <a:lumMod val="50000"/>
                </a:schemeClr>
              </a:solidFill>
            </a:endParaRPr>
          </a:p>
          <a:p>
            <a:pPr>
              <a:defRPr/>
            </a:pPr>
            <a:r>
              <a:rPr lang="en-US" sz="2400" b="1" dirty="0" err="1" smtClean="0">
                <a:solidFill>
                  <a:schemeClr val="accent2">
                    <a:lumMod val="50000"/>
                  </a:schemeClr>
                </a:solidFill>
              </a:rPr>
              <a:t>Tre</a:t>
            </a:r>
            <a:r>
              <a:rPr lang="ro-RO" sz="2400" b="1" dirty="0" smtClean="0">
                <a:solidFill>
                  <a:schemeClr val="accent2">
                    <a:lumMod val="50000"/>
                  </a:schemeClr>
                </a:solidFill>
              </a:rPr>
              <a:t>i</a:t>
            </a:r>
            <a:r>
              <a:rPr lang="en-US" sz="2400" b="1" dirty="0" smtClean="0">
                <a:solidFill>
                  <a:schemeClr val="accent2">
                    <a:lumMod val="50000"/>
                  </a:schemeClr>
                </a:solidFill>
              </a:rPr>
              <a:t> factor</a:t>
            </a:r>
            <a:r>
              <a:rPr lang="ro-RO" sz="2400" b="1" dirty="0" smtClean="0">
                <a:solidFill>
                  <a:schemeClr val="accent2">
                    <a:lumMod val="50000"/>
                  </a:schemeClr>
                </a:solidFill>
              </a:rPr>
              <a:t>i</a:t>
            </a:r>
            <a:r>
              <a:rPr lang="en-US" sz="2400" b="1" dirty="0" smtClean="0">
                <a:solidFill>
                  <a:schemeClr val="accent2">
                    <a:lumMod val="50000"/>
                  </a:schemeClr>
                </a:solidFill>
              </a:rPr>
              <a:t> </a:t>
            </a:r>
            <a:r>
              <a:rPr lang="ro-RO" sz="2400" b="1" dirty="0" smtClean="0">
                <a:solidFill>
                  <a:schemeClr val="accent2">
                    <a:lumMod val="50000"/>
                  </a:schemeClr>
                </a:solidFill>
              </a:rPr>
              <a:t>principali </a:t>
            </a:r>
            <a:r>
              <a:rPr lang="en-US" sz="2400" b="1" dirty="0" err="1" smtClean="0">
                <a:solidFill>
                  <a:schemeClr val="accent2">
                    <a:lumMod val="50000"/>
                  </a:schemeClr>
                </a:solidFill>
              </a:rPr>
              <a:t>contribu</a:t>
            </a:r>
            <a:r>
              <a:rPr lang="ro-RO" sz="2400" b="1" dirty="0" smtClean="0">
                <a:solidFill>
                  <a:schemeClr val="accent2">
                    <a:lumMod val="50000"/>
                  </a:schemeClr>
                </a:solidFill>
              </a:rPr>
              <a:t>i</a:t>
            </a:r>
            <a:r>
              <a:rPr lang="en-US" sz="2400" b="1" dirty="0" smtClean="0">
                <a:solidFill>
                  <a:schemeClr val="accent2">
                    <a:lumMod val="50000"/>
                  </a:schemeClr>
                </a:solidFill>
              </a:rPr>
              <a:t>e </a:t>
            </a:r>
            <a:r>
              <a:rPr lang="ro-RO" sz="2400" b="1" dirty="0" smtClean="0">
                <a:solidFill>
                  <a:schemeClr val="accent2">
                    <a:lumMod val="50000"/>
                  </a:schemeClr>
                </a:solidFill>
              </a:rPr>
              <a:t>la determinarea nivelului stării de bine a persoanelor:</a:t>
            </a:r>
            <a:endParaRPr lang="en-US" sz="2400" b="1" dirty="0" smtClean="0">
              <a:solidFill>
                <a:schemeClr val="accent2">
                  <a:lumMod val="50000"/>
                </a:schemeClr>
              </a:solidFill>
            </a:endParaRPr>
          </a:p>
          <a:p>
            <a:pPr>
              <a:defRPr/>
            </a:pPr>
            <a:r>
              <a:rPr lang="en-US" sz="2000" b="1" dirty="0" smtClean="0">
                <a:solidFill>
                  <a:schemeClr val="accent2">
                    <a:lumMod val="75000"/>
                  </a:schemeClr>
                </a:solidFill>
              </a:rPr>
              <a:t>(a) </a:t>
            </a:r>
            <a:r>
              <a:rPr lang="ro-RO" sz="2000" b="1" dirty="0" smtClean="0">
                <a:solidFill>
                  <a:schemeClr val="accent2">
                    <a:lumMod val="50000"/>
                  </a:schemeClr>
                </a:solidFill>
              </a:rPr>
              <a:t>nivelul critic al fericirii </a:t>
            </a:r>
            <a:r>
              <a:rPr lang="en-US" sz="1800" b="1" dirty="0" smtClean="0">
                <a:solidFill>
                  <a:schemeClr val="accent2">
                    <a:lumMod val="75000"/>
                  </a:schemeClr>
                </a:solidFill>
              </a:rPr>
              <a:t>(</a:t>
            </a:r>
            <a:r>
              <a:rPr lang="ro-RO" sz="1800" b="1" dirty="0" smtClean="0">
                <a:solidFill>
                  <a:schemeClr val="accent2">
                    <a:lumMod val="75000"/>
                  </a:schemeClr>
                </a:solidFill>
              </a:rPr>
              <a:t>nivelul </a:t>
            </a:r>
            <a:r>
              <a:rPr lang="en-US" sz="1800" b="1" dirty="0" smtClean="0">
                <a:solidFill>
                  <a:schemeClr val="accent2">
                    <a:lumMod val="75000"/>
                  </a:schemeClr>
                </a:solidFill>
              </a:rPr>
              <a:t>stab</a:t>
            </a:r>
            <a:r>
              <a:rPr lang="ro-RO" sz="1800" b="1" dirty="0" smtClean="0">
                <a:solidFill>
                  <a:schemeClr val="accent2">
                    <a:lumMod val="75000"/>
                  </a:schemeClr>
                </a:solidFill>
              </a:rPr>
              <a:t>i</a:t>
            </a:r>
            <a:r>
              <a:rPr lang="en-US" sz="1800" b="1" dirty="0" smtClean="0">
                <a:solidFill>
                  <a:schemeClr val="accent2">
                    <a:lumMod val="75000"/>
                  </a:schemeClr>
                </a:solidFill>
              </a:rPr>
              <a:t>l</a:t>
            </a:r>
            <a:r>
              <a:rPr lang="ro-RO" sz="1800" b="1" dirty="0" smtClean="0">
                <a:solidFill>
                  <a:schemeClr val="accent2">
                    <a:lumMod val="75000"/>
                  </a:schemeClr>
                </a:solidFill>
              </a:rPr>
              <a:t>,</a:t>
            </a:r>
            <a:r>
              <a:rPr lang="en-US" sz="1800" b="1" dirty="0" smtClean="0">
                <a:solidFill>
                  <a:schemeClr val="accent2">
                    <a:lumMod val="75000"/>
                  </a:schemeClr>
                </a:solidFill>
              </a:rPr>
              <a:t> </a:t>
            </a:r>
            <a:r>
              <a:rPr lang="en-US" sz="1800" b="1" dirty="0" err="1" smtClean="0">
                <a:solidFill>
                  <a:schemeClr val="accent2">
                    <a:lumMod val="75000"/>
                  </a:schemeClr>
                </a:solidFill>
              </a:rPr>
              <a:t>determin</a:t>
            </a:r>
            <a:r>
              <a:rPr lang="ro-RO" sz="1800" b="1" dirty="0" smtClean="0">
                <a:solidFill>
                  <a:schemeClr val="accent2">
                    <a:lumMod val="75000"/>
                  </a:schemeClr>
                </a:solidFill>
              </a:rPr>
              <a:t>at</a:t>
            </a:r>
            <a:r>
              <a:rPr lang="en-US" sz="1800" b="1" dirty="0" smtClean="0">
                <a:solidFill>
                  <a:schemeClr val="accent2">
                    <a:lumMod val="75000"/>
                  </a:schemeClr>
                </a:solidFill>
              </a:rPr>
              <a:t> genetic</a:t>
            </a:r>
            <a:r>
              <a:rPr lang="ro-RO" sz="1800" b="1" dirty="0" smtClean="0">
                <a:solidFill>
                  <a:schemeClr val="accent2">
                    <a:lumMod val="75000"/>
                  </a:schemeClr>
                </a:solidFill>
              </a:rPr>
              <a:t>, a</a:t>
            </a:r>
            <a:r>
              <a:rPr lang="en-US" sz="1800" b="1" dirty="0" smtClean="0">
                <a:solidFill>
                  <a:schemeClr val="accent2">
                    <a:lumMod val="75000"/>
                  </a:schemeClr>
                </a:solidFill>
              </a:rPr>
              <a:t>l</a:t>
            </a:r>
            <a:r>
              <a:rPr lang="ro-RO" sz="1800" b="1" dirty="0" smtClean="0">
                <a:solidFill>
                  <a:schemeClr val="accent2">
                    <a:lumMod val="75000"/>
                  </a:schemeClr>
                </a:solidFill>
              </a:rPr>
              <a:t> fericirii – responsabil în proporţie de cca. </a:t>
            </a:r>
            <a:r>
              <a:rPr lang="en-US" sz="2400" b="1" dirty="0" smtClean="0">
                <a:solidFill>
                  <a:schemeClr val="accent2">
                    <a:lumMod val="50000"/>
                  </a:schemeClr>
                </a:solidFill>
              </a:rPr>
              <a:t>50% </a:t>
            </a:r>
            <a:r>
              <a:rPr lang="ro-RO" sz="1800" b="1" dirty="0" smtClean="0">
                <a:solidFill>
                  <a:schemeClr val="accent2">
                    <a:lumMod val="75000"/>
                  </a:schemeClr>
                </a:solidFill>
              </a:rPr>
              <a:t>de</a:t>
            </a:r>
            <a:r>
              <a:rPr lang="en-US" sz="1800" b="1" dirty="0" smtClean="0">
                <a:solidFill>
                  <a:schemeClr val="accent2">
                    <a:lumMod val="75000"/>
                  </a:schemeClr>
                </a:solidFill>
              </a:rPr>
              <a:t> </a:t>
            </a:r>
            <a:r>
              <a:rPr lang="en-US" sz="1800" b="1" dirty="0" err="1" smtClean="0">
                <a:solidFill>
                  <a:schemeClr val="accent2">
                    <a:lumMod val="75000"/>
                  </a:schemeClr>
                </a:solidFill>
              </a:rPr>
              <a:t>varian</a:t>
            </a:r>
            <a:r>
              <a:rPr lang="ro-RO" sz="1800" b="1" dirty="0" smtClean="0">
                <a:solidFill>
                  <a:schemeClr val="accent2">
                    <a:lumMod val="75000"/>
                  </a:schemeClr>
                </a:solidFill>
              </a:rPr>
              <a:t>ţa</a:t>
            </a:r>
            <a:r>
              <a:rPr lang="en-US" sz="1800" b="1" dirty="0" smtClean="0">
                <a:solidFill>
                  <a:schemeClr val="accent2">
                    <a:lumMod val="75000"/>
                  </a:schemeClr>
                </a:solidFill>
              </a:rPr>
              <a:t> </a:t>
            </a:r>
            <a:r>
              <a:rPr lang="en-US" sz="1800" b="1" dirty="0" err="1" smtClean="0">
                <a:solidFill>
                  <a:schemeClr val="accent2">
                    <a:lumMod val="75000"/>
                  </a:schemeClr>
                </a:solidFill>
              </a:rPr>
              <a:t>diferen</a:t>
            </a:r>
            <a:r>
              <a:rPr lang="ro-RO" sz="1800" b="1" dirty="0" smtClean="0">
                <a:solidFill>
                  <a:schemeClr val="accent2">
                    <a:lumMod val="75000"/>
                  </a:schemeClr>
                </a:solidFill>
              </a:rPr>
              <a:t>ţ</a:t>
            </a:r>
            <a:r>
              <a:rPr lang="en-US" sz="1800" b="1" dirty="0" smtClean="0">
                <a:solidFill>
                  <a:schemeClr val="accent2">
                    <a:lumMod val="75000"/>
                  </a:schemeClr>
                </a:solidFill>
              </a:rPr>
              <a:t>e</a:t>
            </a:r>
            <a:r>
              <a:rPr lang="ro-RO" sz="1800" b="1" dirty="0" smtClean="0">
                <a:solidFill>
                  <a:schemeClr val="accent2">
                    <a:lumMod val="75000"/>
                  </a:schemeClr>
                </a:solidFill>
              </a:rPr>
              <a:t>lor stării de bine între </a:t>
            </a:r>
            <a:r>
              <a:rPr lang="en-US" sz="1800" b="1" dirty="0" err="1" smtClean="0">
                <a:solidFill>
                  <a:schemeClr val="accent2">
                    <a:lumMod val="75000"/>
                  </a:schemeClr>
                </a:solidFill>
              </a:rPr>
              <a:t>indivi</a:t>
            </a:r>
            <a:r>
              <a:rPr lang="ro-RO" sz="1800" b="1" dirty="0" smtClean="0">
                <a:solidFill>
                  <a:schemeClr val="accent2">
                    <a:lumMod val="75000"/>
                  </a:schemeClr>
                </a:solidFill>
              </a:rPr>
              <a:t>zi</a:t>
            </a:r>
            <a:r>
              <a:rPr lang="en-US" sz="2000" b="1" dirty="0" smtClean="0">
                <a:solidFill>
                  <a:schemeClr val="accent2">
                    <a:lumMod val="75000"/>
                  </a:schemeClr>
                </a:solidFill>
              </a:rPr>
              <a:t>), </a:t>
            </a:r>
          </a:p>
          <a:p>
            <a:pPr>
              <a:defRPr/>
            </a:pPr>
            <a:r>
              <a:rPr lang="en-US" sz="2000" b="1" dirty="0" smtClean="0">
                <a:solidFill>
                  <a:schemeClr val="accent2">
                    <a:lumMod val="75000"/>
                  </a:schemeClr>
                </a:solidFill>
              </a:rPr>
              <a:t>(b) </a:t>
            </a:r>
            <a:r>
              <a:rPr lang="en-US" sz="2000" b="1" dirty="0" err="1" smtClean="0">
                <a:solidFill>
                  <a:schemeClr val="accent2">
                    <a:lumMod val="50000"/>
                  </a:schemeClr>
                </a:solidFill>
              </a:rPr>
              <a:t>circumstan</a:t>
            </a:r>
            <a:r>
              <a:rPr lang="ro-RO" sz="2000" b="1" dirty="0" smtClean="0">
                <a:solidFill>
                  <a:schemeClr val="accent2">
                    <a:lumMod val="50000"/>
                  </a:schemeClr>
                </a:solidFill>
              </a:rPr>
              <a:t>ţ</a:t>
            </a:r>
            <a:r>
              <a:rPr lang="en-US" sz="2000" b="1" dirty="0" smtClean="0">
                <a:solidFill>
                  <a:schemeClr val="accent2">
                    <a:lumMod val="50000"/>
                  </a:schemeClr>
                </a:solidFill>
              </a:rPr>
              <a:t>e</a:t>
            </a:r>
            <a:r>
              <a:rPr lang="ro-RO" sz="2000" b="1" dirty="0" smtClean="0">
                <a:solidFill>
                  <a:schemeClr val="accent2">
                    <a:lumMod val="50000"/>
                  </a:schemeClr>
                </a:solidFill>
              </a:rPr>
              <a:t>le de viaţă</a:t>
            </a:r>
            <a:r>
              <a:rPr lang="en-US" sz="2000" b="1" dirty="0" smtClean="0">
                <a:solidFill>
                  <a:schemeClr val="accent2">
                    <a:lumMod val="50000"/>
                  </a:schemeClr>
                </a:solidFill>
              </a:rPr>
              <a:t> </a:t>
            </a:r>
            <a:r>
              <a:rPr lang="en-US" sz="2000" b="1" dirty="0" smtClean="0">
                <a:solidFill>
                  <a:schemeClr val="accent2">
                    <a:lumMod val="75000"/>
                  </a:schemeClr>
                </a:solidFill>
              </a:rPr>
              <a:t>(</a:t>
            </a:r>
            <a:r>
              <a:rPr lang="ro-RO" sz="1800" b="1" dirty="0" smtClean="0">
                <a:solidFill>
                  <a:schemeClr val="accent2">
                    <a:lumMod val="75000"/>
                  </a:schemeClr>
                </a:solidFill>
              </a:rPr>
              <a:t>determină cca. </a:t>
            </a:r>
            <a:r>
              <a:rPr lang="en-US" sz="2400" b="1" dirty="0" smtClean="0">
                <a:solidFill>
                  <a:schemeClr val="accent2">
                    <a:lumMod val="75000"/>
                  </a:schemeClr>
                </a:solidFill>
              </a:rPr>
              <a:t>10% </a:t>
            </a:r>
            <a:r>
              <a:rPr lang="ro-RO" sz="1800" b="1" dirty="0" smtClean="0">
                <a:solidFill>
                  <a:schemeClr val="accent2">
                    <a:lumMod val="75000"/>
                  </a:schemeClr>
                </a:solidFill>
              </a:rPr>
              <a:t>a v</a:t>
            </a:r>
            <a:r>
              <a:rPr lang="en-US" sz="1800" b="1" dirty="0" err="1" smtClean="0">
                <a:solidFill>
                  <a:schemeClr val="accent2">
                    <a:lumMod val="75000"/>
                  </a:schemeClr>
                </a:solidFill>
              </a:rPr>
              <a:t>arian</a:t>
            </a:r>
            <a:r>
              <a:rPr lang="ro-RO" sz="1800" b="1" dirty="0" smtClean="0">
                <a:solidFill>
                  <a:schemeClr val="accent2">
                    <a:lumMod val="75000"/>
                  </a:schemeClr>
                </a:solidFill>
              </a:rPr>
              <a:t>ţei</a:t>
            </a:r>
            <a:r>
              <a:rPr lang="en-US" sz="1800" b="1" dirty="0" smtClean="0">
                <a:solidFill>
                  <a:schemeClr val="accent2">
                    <a:lumMod val="75000"/>
                  </a:schemeClr>
                </a:solidFill>
              </a:rPr>
              <a:t> </a:t>
            </a:r>
            <a:r>
              <a:rPr lang="en-US" sz="1800" b="1" dirty="0" err="1" smtClean="0">
                <a:solidFill>
                  <a:schemeClr val="accent2">
                    <a:lumMod val="75000"/>
                  </a:schemeClr>
                </a:solidFill>
              </a:rPr>
              <a:t>diferen</a:t>
            </a:r>
            <a:r>
              <a:rPr lang="ro-RO" sz="1800" b="1" dirty="0" smtClean="0">
                <a:solidFill>
                  <a:schemeClr val="accent2">
                    <a:lumMod val="75000"/>
                  </a:schemeClr>
                </a:solidFill>
              </a:rPr>
              <a:t>ţ</a:t>
            </a:r>
            <a:r>
              <a:rPr lang="en-US" sz="1800" b="1" dirty="0" smtClean="0">
                <a:solidFill>
                  <a:schemeClr val="accent2">
                    <a:lumMod val="75000"/>
                  </a:schemeClr>
                </a:solidFill>
              </a:rPr>
              <a:t>e</a:t>
            </a:r>
            <a:r>
              <a:rPr lang="ro-RO" sz="1800" b="1" dirty="0" smtClean="0">
                <a:solidFill>
                  <a:schemeClr val="accent2">
                    <a:lumMod val="75000"/>
                  </a:schemeClr>
                </a:solidFill>
              </a:rPr>
              <a:t>lor stării de bine între </a:t>
            </a:r>
            <a:r>
              <a:rPr lang="en-US" sz="1800" b="1" dirty="0" err="1" smtClean="0">
                <a:solidFill>
                  <a:schemeClr val="accent2">
                    <a:lumMod val="75000"/>
                  </a:schemeClr>
                </a:solidFill>
              </a:rPr>
              <a:t>indivi</a:t>
            </a:r>
            <a:r>
              <a:rPr lang="ro-RO" sz="1800" b="1" dirty="0" smtClean="0">
                <a:solidFill>
                  <a:schemeClr val="accent2">
                    <a:lumMod val="75000"/>
                  </a:schemeClr>
                </a:solidFill>
              </a:rPr>
              <a:t>zi</a:t>
            </a:r>
            <a:r>
              <a:rPr lang="en-US" sz="2000" b="1" dirty="0" smtClean="0">
                <a:solidFill>
                  <a:schemeClr val="accent2">
                    <a:lumMod val="75000"/>
                  </a:schemeClr>
                </a:solidFill>
              </a:rPr>
              <a:t>), </a:t>
            </a:r>
            <a:r>
              <a:rPr lang="ro-RO" sz="2000" b="1" dirty="0" smtClean="0">
                <a:solidFill>
                  <a:schemeClr val="accent2">
                    <a:lumMod val="75000"/>
                  </a:schemeClr>
                </a:solidFill>
              </a:rPr>
              <a:t>şi</a:t>
            </a:r>
            <a:r>
              <a:rPr lang="en-US" sz="2000" b="1" dirty="0" smtClean="0">
                <a:solidFill>
                  <a:schemeClr val="accent2">
                    <a:lumMod val="75000"/>
                  </a:schemeClr>
                </a:solidFill>
              </a:rPr>
              <a:t> </a:t>
            </a:r>
          </a:p>
          <a:p>
            <a:pPr>
              <a:defRPr/>
            </a:pPr>
            <a:r>
              <a:rPr lang="en-US" sz="2000" b="1" dirty="0" smtClean="0">
                <a:solidFill>
                  <a:schemeClr val="accent2">
                    <a:lumMod val="75000"/>
                  </a:schemeClr>
                </a:solidFill>
              </a:rPr>
              <a:t>(c)</a:t>
            </a:r>
            <a:r>
              <a:rPr lang="en-US" sz="2000" b="1" dirty="0" smtClean="0">
                <a:solidFill>
                  <a:schemeClr val="accent2">
                    <a:lumMod val="50000"/>
                  </a:schemeClr>
                </a:solidFill>
              </a:rPr>
              <a:t> </a:t>
            </a:r>
            <a:r>
              <a:rPr lang="en-US" sz="2000" b="1" dirty="0" err="1" smtClean="0">
                <a:solidFill>
                  <a:schemeClr val="accent2">
                    <a:lumMod val="50000"/>
                  </a:schemeClr>
                </a:solidFill>
              </a:rPr>
              <a:t>activit</a:t>
            </a:r>
            <a:r>
              <a:rPr lang="ro-RO" sz="2000" b="1" dirty="0" smtClean="0">
                <a:solidFill>
                  <a:schemeClr val="accent2">
                    <a:lumMod val="50000"/>
                  </a:schemeClr>
                </a:solidFill>
              </a:rPr>
              <a:t>ăţile</a:t>
            </a:r>
            <a:r>
              <a:rPr lang="en-US" sz="2000" b="1" dirty="0" smtClean="0">
                <a:solidFill>
                  <a:schemeClr val="accent2">
                    <a:lumMod val="50000"/>
                  </a:schemeClr>
                </a:solidFill>
              </a:rPr>
              <a:t> </a:t>
            </a:r>
            <a:r>
              <a:rPr lang="en-US" sz="2000" b="1" dirty="0" err="1" smtClean="0">
                <a:solidFill>
                  <a:schemeClr val="accent2">
                    <a:lumMod val="50000"/>
                  </a:schemeClr>
                </a:solidFill>
              </a:rPr>
              <a:t>po</a:t>
            </a:r>
            <a:r>
              <a:rPr lang="ro-RO" sz="2000" b="1" dirty="0" smtClean="0">
                <a:solidFill>
                  <a:schemeClr val="accent2">
                    <a:lumMod val="50000"/>
                  </a:schemeClr>
                </a:solidFill>
              </a:rPr>
              <a:t>z</a:t>
            </a:r>
            <a:r>
              <a:rPr lang="en-US" sz="2000" b="1" dirty="0" err="1" smtClean="0">
                <a:solidFill>
                  <a:schemeClr val="accent2">
                    <a:lumMod val="50000"/>
                  </a:schemeClr>
                </a:solidFill>
              </a:rPr>
              <a:t>itive</a:t>
            </a:r>
            <a:r>
              <a:rPr lang="ro-RO" sz="2000" b="1" dirty="0" smtClean="0">
                <a:solidFill>
                  <a:schemeClr val="accent2">
                    <a:lumMod val="50000"/>
                  </a:schemeClr>
                </a:solidFill>
              </a:rPr>
              <a:t> </a:t>
            </a:r>
            <a:r>
              <a:rPr lang="en-US" sz="2000" b="1" dirty="0" smtClean="0">
                <a:solidFill>
                  <a:schemeClr val="accent2">
                    <a:lumMod val="50000"/>
                  </a:schemeClr>
                </a:solidFill>
              </a:rPr>
              <a:t>cognitive</a:t>
            </a:r>
            <a:r>
              <a:rPr lang="ro-RO" sz="2000" b="1" dirty="0" smtClean="0">
                <a:solidFill>
                  <a:schemeClr val="accent2">
                    <a:lumMod val="50000"/>
                  </a:schemeClr>
                </a:solidFill>
              </a:rPr>
              <a:t>, comportamentale, respectiv orientate spre scop </a:t>
            </a:r>
            <a:r>
              <a:rPr lang="en-US" sz="2000" b="1" dirty="0" smtClean="0">
                <a:solidFill>
                  <a:schemeClr val="accent2">
                    <a:lumMod val="50000"/>
                  </a:schemeClr>
                </a:solidFill>
              </a:rPr>
              <a:t> </a:t>
            </a:r>
            <a:r>
              <a:rPr lang="en-US" sz="2000" b="1" dirty="0" smtClean="0">
                <a:solidFill>
                  <a:schemeClr val="accent2">
                    <a:lumMod val="75000"/>
                  </a:schemeClr>
                </a:solidFill>
              </a:rPr>
              <a:t>(</a:t>
            </a:r>
            <a:r>
              <a:rPr lang="ro-RO" sz="1800" b="1" dirty="0" smtClean="0">
                <a:solidFill>
                  <a:schemeClr val="accent2">
                    <a:lumMod val="75000"/>
                  </a:schemeClr>
                </a:solidFill>
              </a:rPr>
              <a:t>îşi trec în cont </a:t>
            </a:r>
            <a:r>
              <a:rPr lang="en-US" sz="2400" b="1" dirty="0" smtClean="0">
                <a:solidFill>
                  <a:schemeClr val="accent2">
                    <a:lumMod val="50000"/>
                  </a:schemeClr>
                </a:solidFill>
              </a:rPr>
              <a:t>40%</a:t>
            </a:r>
            <a:r>
              <a:rPr lang="en-US" sz="1800" b="1" dirty="0" smtClean="0">
                <a:solidFill>
                  <a:schemeClr val="accent2">
                    <a:lumMod val="75000"/>
                  </a:schemeClr>
                </a:solidFill>
              </a:rPr>
              <a:t> </a:t>
            </a:r>
            <a:r>
              <a:rPr lang="ro-RO" sz="1800" b="1" dirty="0" smtClean="0">
                <a:solidFill>
                  <a:schemeClr val="accent2">
                    <a:lumMod val="75000"/>
                  </a:schemeClr>
                </a:solidFill>
              </a:rPr>
              <a:t>din</a:t>
            </a:r>
            <a:r>
              <a:rPr lang="en-US" sz="1800" b="1" dirty="0" smtClean="0">
                <a:solidFill>
                  <a:schemeClr val="accent2">
                    <a:lumMod val="75000"/>
                  </a:schemeClr>
                </a:solidFill>
              </a:rPr>
              <a:t> </a:t>
            </a:r>
            <a:r>
              <a:rPr lang="en-US" sz="1800" b="1" dirty="0" err="1" smtClean="0">
                <a:solidFill>
                  <a:schemeClr val="accent2">
                    <a:lumMod val="75000"/>
                  </a:schemeClr>
                </a:solidFill>
              </a:rPr>
              <a:t>varian</a:t>
            </a:r>
            <a:r>
              <a:rPr lang="ro-RO" sz="1800" b="1" dirty="0" smtClean="0">
                <a:solidFill>
                  <a:schemeClr val="accent2">
                    <a:lumMod val="75000"/>
                  </a:schemeClr>
                </a:solidFill>
              </a:rPr>
              <a:t>ţa</a:t>
            </a:r>
            <a:r>
              <a:rPr lang="en-US" sz="1800" b="1" dirty="0" smtClean="0">
                <a:solidFill>
                  <a:schemeClr val="accent2">
                    <a:lumMod val="75000"/>
                  </a:schemeClr>
                </a:solidFill>
              </a:rPr>
              <a:t> </a:t>
            </a:r>
            <a:r>
              <a:rPr lang="en-US" sz="1800" b="1" dirty="0" err="1" smtClean="0">
                <a:solidFill>
                  <a:schemeClr val="accent2">
                    <a:lumMod val="75000"/>
                  </a:schemeClr>
                </a:solidFill>
              </a:rPr>
              <a:t>diferen</a:t>
            </a:r>
            <a:r>
              <a:rPr lang="ro-RO" sz="1800" b="1" dirty="0" smtClean="0">
                <a:solidFill>
                  <a:schemeClr val="accent2">
                    <a:lumMod val="75000"/>
                  </a:schemeClr>
                </a:solidFill>
              </a:rPr>
              <a:t>ţ</a:t>
            </a:r>
            <a:r>
              <a:rPr lang="en-US" sz="1800" b="1" dirty="0" smtClean="0">
                <a:solidFill>
                  <a:schemeClr val="accent2">
                    <a:lumMod val="75000"/>
                  </a:schemeClr>
                </a:solidFill>
              </a:rPr>
              <a:t>e</a:t>
            </a:r>
            <a:r>
              <a:rPr lang="ro-RO" sz="1800" b="1" dirty="0" smtClean="0">
                <a:solidFill>
                  <a:schemeClr val="accent2">
                    <a:lumMod val="75000"/>
                  </a:schemeClr>
                </a:solidFill>
              </a:rPr>
              <a:t>lor stării de bine între </a:t>
            </a:r>
            <a:r>
              <a:rPr lang="en-US" sz="1800" b="1" dirty="0" err="1" smtClean="0">
                <a:solidFill>
                  <a:schemeClr val="accent2">
                    <a:lumMod val="75000"/>
                  </a:schemeClr>
                </a:solidFill>
              </a:rPr>
              <a:t>indivi</a:t>
            </a:r>
            <a:r>
              <a:rPr lang="ro-RO" sz="1800" b="1" dirty="0" smtClean="0">
                <a:solidFill>
                  <a:schemeClr val="accent2">
                    <a:lumMod val="75000"/>
                  </a:schemeClr>
                </a:solidFill>
              </a:rPr>
              <a:t>zi</a:t>
            </a:r>
            <a:r>
              <a:rPr lang="en-US" sz="2000" b="1" dirty="0" smtClean="0">
                <a:solidFill>
                  <a:schemeClr val="accent2">
                    <a:lumMod val="75000"/>
                  </a:schemeClr>
                </a:solidFill>
              </a:rPr>
              <a:t>)</a:t>
            </a:r>
          </a:p>
          <a:p>
            <a:pPr>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lide(fromBottom)">
                                      <p:cBhvr>
                                        <p:cTn id="57" dur="3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30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2" dur="3000"/>
                                        <p:tgtEl>
                                          <p:spTgt spid="3">
                                            <p:txEl>
                                              <p:pRg st="1" end="1"/>
                                            </p:txEl>
                                          </p:spTgt>
                                        </p:tgtEl>
                                        <p:attrNameLst>
                                          <p:attrName>ppt_y</p:attrName>
                                        </p:attrNameLst>
                                      </p:cBhvr>
                                      <p:tavLst>
                                        <p:tav tm="0">
                                          <p:val>
                                            <p:strVal val="ppt_y"/>
                                          </p:val>
                                        </p:tav>
                                        <p:tav tm="100000">
                                          <p:val>
                                            <p:strVal val="1+ppt_h/2"/>
                                          </p:val>
                                        </p:tav>
                                      </p:tavLst>
                                    </p:anim>
                                    <p:set>
                                      <p:cBhvr>
                                        <p:cTn id="63" dur="1" fill="hold">
                                          <p:stCondLst>
                                            <p:cond delay="2999"/>
                                          </p:stCondLst>
                                        </p:cTn>
                                        <p:tgtEl>
                                          <p:spTgt spid="3">
                                            <p:txEl>
                                              <p:pRg st="1" end="1"/>
                                            </p:txEl>
                                          </p:spTgt>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3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6" dur="3000"/>
                                        <p:tgtEl>
                                          <p:spTgt spid="3">
                                            <p:txEl>
                                              <p:pRg st="2" end="2"/>
                                            </p:txEl>
                                          </p:spTgt>
                                        </p:tgtEl>
                                        <p:attrNameLst>
                                          <p:attrName>ppt_y</p:attrName>
                                        </p:attrNameLst>
                                      </p:cBhvr>
                                      <p:tavLst>
                                        <p:tav tm="0">
                                          <p:val>
                                            <p:strVal val="ppt_y"/>
                                          </p:val>
                                        </p:tav>
                                        <p:tav tm="100000">
                                          <p:val>
                                            <p:strVal val="1+ppt_h/2"/>
                                          </p:val>
                                        </p:tav>
                                      </p:tavLst>
                                    </p:anim>
                                    <p:set>
                                      <p:cBhvr>
                                        <p:cTn id="67" dur="1" fill="hold">
                                          <p:stCondLst>
                                            <p:cond delay="2999"/>
                                          </p:stCondLst>
                                        </p:cTn>
                                        <p:tgtEl>
                                          <p:spTgt spid="3">
                                            <p:txEl>
                                              <p:pRg st="2" end="2"/>
                                            </p:txEl>
                                          </p:spTgt>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30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0" dur="3000"/>
                                        <p:tgtEl>
                                          <p:spTgt spid="3">
                                            <p:txEl>
                                              <p:pRg st="3" end="3"/>
                                            </p:txEl>
                                          </p:spTgt>
                                        </p:tgtEl>
                                        <p:attrNameLst>
                                          <p:attrName>ppt_y</p:attrName>
                                        </p:attrNameLst>
                                      </p:cBhvr>
                                      <p:tavLst>
                                        <p:tav tm="0">
                                          <p:val>
                                            <p:strVal val="ppt_y"/>
                                          </p:val>
                                        </p:tav>
                                        <p:tav tm="100000">
                                          <p:val>
                                            <p:strVal val="1+ppt_h/2"/>
                                          </p:val>
                                        </p:tav>
                                      </p:tavLst>
                                    </p:anim>
                                    <p:set>
                                      <p:cBhvr>
                                        <p:cTn id="71" dur="1" fill="hold">
                                          <p:stCondLst>
                                            <p:cond delay="2999"/>
                                          </p:stCondLst>
                                        </p:cTn>
                                        <p:tgtEl>
                                          <p:spTgt spid="3">
                                            <p:txEl>
                                              <p:pRg st="3" end="3"/>
                                            </p:txEl>
                                          </p:spTgt>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3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4" dur="3000"/>
                                        <p:tgtEl>
                                          <p:spTgt spid="3">
                                            <p:txEl>
                                              <p:pRg st="4" end="4"/>
                                            </p:txEl>
                                          </p:spTgt>
                                        </p:tgtEl>
                                        <p:attrNameLst>
                                          <p:attrName>ppt_y</p:attrName>
                                        </p:attrNameLst>
                                      </p:cBhvr>
                                      <p:tavLst>
                                        <p:tav tm="0">
                                          <p:val>
                                            <p:strVal val="ppt_y"/>
                                          </p:val>
                                        </p:tav>
                                        <p:tav tm="100000">
                                          <p:val>
                                            <p:strVal val="1+ppt_h/2"/>
                                          </p:val>
                                        </p:tav>
                                      </p:tavLst>
                                    </p:anim>
                                    <p:set>
                                      <p:cBhvr>
                                        <p:cTn id="75" dur="1" fill="hold">
                                          <p:stCondLst>
                                            <p:cond delay="2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4" name="Content Placeholder 3" descr="negem.jpg"/>
          <p:cNvPicPr>
            <a:picLocks noGrp="1" noChangeAspect="1"/>
          </p:cNvPicPr>
          <p:nvPr>
            <p:ph idx="1"/>
          </p:nvPr>
        </p:nvPicPr>
        <p:blipFill>
          <a:blip r:embed="rId2" cstate="print"/>
          <a:srcRect/>
          <a:stretch>
            <a:fillRect/>
          </a:stretch>
        </p:blipFill>
        <p:spPr>
          <a:xfrm>
            <a:off x="-87313" y="0"/>
            <a:ext cx="957738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t happ.jpg"/>
          <p:cNvPicPr>
            <a:picLocks noGrp="1" noChangeAspect="1"/>
          </p:cNvPicPr>
          <p:nvPr>
            <p:ph idx="1"/>
          </p:nvPr>
        </p:nvPicPr>
        <p:blipFill>
          <a:blip r:embed="rId2" cstate="print"/>
          <a:srcRect/>
          <a:stretch>
            <a:fillRect/>
          </a:stretch>
        </p:blipFill>
        <p:spPr>
          <a:xfrm>
            <a:off x="609600" y="-19050"/>
            <a:ext cx="8077200" cy="68770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Content Placeholder 3" descr="-font-b-Toilet-b-font-font-b-door-b-font-Entrance-Sign-font-b-stickers.jpg"/>
          <p:cNvPicPr>
            <a:picLocks noGrp="1" noChangeAspect="1"/>
          </p:cNvPicPr>
          <p:nvPr>
            <p:ph idx="1"/>
          </p:nvPr>
        </p:nvPicPr>
        <p:blipFill>
          <a:blip r:embed="rId2" cstate="print"/>
          <a:srcRect/>
          <a:stretch>
            <a:fillRect/>
          </a:stretch>
        </p:blipFill>
        <p:spPr>
          <a:xfrm>
            <a:off x="0" y="77788"/>
            <a:ext cx="9144000" cy="75422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4" name="Content Placeholder 3" descr="article-2159103-13967A11000005DC-327_634x510.jpg"/>
          <p:cNvPicPr>
            <a:picLocks noGrp="1" noChangeAspect="1"/>
          </p:cNvPicPr>
          <p:nvPr>
            <p:ph idx="1"/>
          </p:nvPr>
        </p:nvPicPr>
        <p:blipFill>
          <a:blip r:embed="rId2" cstate="print"/>
          <a:srcRect/>
          <a:stretch>
            <a:fillRect/>
          </a:stretch>
        </p:blipFill>
        <p:spPr>
          <a:xfrm>
            <a:off x="23813" y="0"/>
            <a:ext cx="9120187" cy="68913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gative-Emotions.jpg"/>
          <p:cNvPicPr>
            <a:picLocks noChangeAspect="1"/>
          </p:cNvPicPr>
          <p:nvPr/>
        </p:nvPicPr>
        <p:blipFill>
          <a:blip r:embed="rId2" cstate="print"/>
          <a:srcRect/>
          <a:stretch>
            <a:fillRect/>
          </a:stretch>
        </p:blipFill>
        <p:spPr bwMode="auto">
          <a:xfrm>
            <a:off x="0" y="0"/>
            <a:ext cx="9112250" cy="6858000"/>
          </a:xfrm>
          <a:prstGeom prst="rect">
            <a:avLst/>
          </a:prstGeom>
          <a:noFill/>
          <a:ln w="9525">
            <a:noFill/>
            <a:miter lim="800000"/>
            <a:headEnd/>
            <a:tailEnd/>
          </a:ln>
        </p:spPr>
      </p:pic>
      <p:sp>
        <p:nvSpPr>
          <p:cNvPr id="2051" name="Content Placeholder 2"/>
          <p:cNvSpPr>
            <a:spLocks noGrp="1"/>
          </p:cNvSpPr>
          <p:nvPr>
            <p:ph idx="1"/>
          </p:nvPr>
        </p:nvSpPr>
        <p:spPr>
          <a:xfrm>
            <a:off x="457200" y="457200"/>
            <a:ext cx="8229600" cy="5668963"/>
          </a:xfrm>
        </p:spPr>
        <p:txBody>
          <a:bodyPr/>
          <a:lstStyle/>
          <a:p>
            <a:pPr algn="ctr">
              <a:buFont typeface="Arial" charset="0"/>
              <a:buNone/>
              <a:defRPr/>
            </a:pPr>
            <a:r>
              <a:rPr lang="ro-RO" sz="5400" b="1" dirty="0" smtClean="0"/>
              <a:t>	</a:t>
            </a:r>
            <a:r>
              <a:rPr lang="ro-RO" sz="5400" b="1" dirty="0" smtClean="0">
                <a:solidFill>
                  <a:srgbClr val="800000"/>
                </a:solidFill>
              </a:rPr>
              <a:t>Abordarea </a:t>
            </a:r>
          </a:p>
          <a:p>
            <a:pPr algn="ctr">
              <a:buFont typeface="Arial" charset="0"/>
              <a:buNone/>
              <a:defRPr/>
            </a:pPr>
            <a:r>
              <a:rPr lang="ro-RO" sz="7200" b="1" dirty="0" smtClean="0">
                <a:solidFill>
                  <a:srgbClr val="800000"/>
                </a:solidFill>
              </a:rPr>
              <a:t>	emoţiilor negative </a:t>
            </a:r>
          </a:p>
          <a:p>
            <a:pPr lvl="1" algn="ctr">
              <a:buFont typeface="Arial" charset="0"/>
              <a:buNone/>
              <a:defRPr/>
            </a:pPr>
            <a:r>
              <a:rPr lang="ro-RO" sz="5400" b="1" dirty="0" smtClean="0">
                <a:solidFill>
                  <a:srgbClr val="800000"/>
                </a:solidFill>
              </a:rPr>
              <a:t>în hipnopsihoterapie.</a:t>
            </a:r>
          </a:p>
          <a:p>
            <a:pPr lvl="1" algn="ctr">
              <a:buFont typeface="Arial" charset="0"/>
              <a:buNone/>
              <a:defRPr/>
            </a:pPr>
            <a:r>
              <a:rPr lang="ro-RO" sz="3600" b="1" dirty="0" smtClean="0">
                <a:solidFill>
                  <a:schemeClr val="accent6">
                    <a:lumMod val="75000"/>
                  </a:schemeClr>
                </a:solidFill>
              </a:rPr>
              <a:t>O perspectivă transteoretică şi transdiagnostică</a:t>
            </a:r>
            <a:endParaRPr lang="en-US" sz="3600" b="1" dirty="0" smtClean="0">
              <a:solidFill>
                <a:schemeClr val="accent6">
                  <a:lumMod val="75000"/>
                </a:schemeClr>
              </a:solidFill>
            </a:endParaRPr>
          </a:p>
          <a:p>
            <a:pPr>
              <a:defRPr/>
            </a:pPr>
            <a:endParaRPr lang="ro-RO" sz="2400" dirty="0" smtClean="0"/>
          </a:p>
          <a:p>
            <a:pPr algn="r">
              <a:defRPr/>
            </a:pPr>
            <a:r>
              <a:rPr lang="ro-RO" sz="2400" b="1" dirty="0" smtClean="0">
                <a:solidFill>
                  <a:srgbClr val="A50021"/>
                </a:solidFill>
              </a:rPr>
              <a:t>Autor: </a:t>
            </a:r>
            <a:r>
              <a:rPr lang="ro-RO" sz="2800" b="1" dirty="0" smtClean="0">
                <a:solidFill>
                  <a:srgbClr val="800000"/>
                </a:solidFill>
              </a:rPr>
              <a:t>Jenő-László Vargha, </a:t>
            </a:r>
            <a:r>
              <a:rPr lang="ro-RO" sz="2400" b="1" dirty="0" smtClean="0">
                <a:solidFill>
                  <a:srgbClr val="800000"/>
                </a:solidFill>
              </a:rPr>
              <a:t>PhD</a:t>
            </a:r>
            <a:endParaRPr lang="en-US" sz="2400" b="1" dirty="0" smtClean="0">
              <a:solidFill>
                <a:srgbClr val="800000"/>
              </a:solidFill>
            </a:endParaRPr>
          </a:p>
          <a:p>
            <a:pPr eaLnBrk="1" hangingPunct="1">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30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2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20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wipe(down)">
                                      <p:cBhvr>
                                        <p:cTn id="14" dur="580">
                                          <p:stCondLst>
                                            <p:cond delay="0"/>
                                          </p:stCondLst>
                                        </p:cTn>
                                        <p:tgtEl>
                                          <p:spTgt spid="2051">
                                            <p:txEl>
                                              <p:pRg st="1" end="1"/>
                                            </p:txEl>
                                          </p:spTgt>
                                        </p:tgtEl>
                                      </p:cBhvr>
                                    </p:animEffect>
                                    <p:anim calcmode="lin" valueType="num">
                                      <p:cBhvr>
                                        <p:cTn id="15" dur="1822" tmFilter="0,0; 0.14,0.36; 0.43,0.73; 0.71,0.91; 1.0,1.0">
                                          <p:stCondLst>
                                            <p:cond delay="0"/>
                                          </p:stCondLst>
                                        </p:cTn>
                                        <p:tgtEl>
                                          <p:spTgt spid="2051">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051">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051">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051">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051">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051">
                                            <p:txEl>
                                              <p:pRg st="1" end="1"/>
                                            </p:txEl>
                                          </p:spTgt>
                                        </p:tgtEl>
                                      </p:cBhvr>
                                      <p:to x="100000" y="60000"/>
                                    </p:animScale>
                                    <p:animScale>
                                      <p:cBhvr>
                                        <p:cTn id="21" dur="166" decel="50000">
                                          <p:stCondLst>
                                            <p:cond delay="676"/>
                                          </p:stCondLst>
                                        </p:cTn>
                                        <p:tgtEl>
                                          <p:spTgt spid="2051">
                                            <p:txEl>
                                              <p:pRg st="1" end="1"/>
                                            </p:txEl>
                                          </p:spTgt>
                                        </p:tgtEl>
                                      </p:cBhvr>
                                      <p:to x="100000" y="100000"/>
                                    </p:animScale>
                                    <p:animScale>
                                      <p:cBhvr>
                                        <p:cTn id="22" dur="26">
                                          <p:stCondLst>
                                            <p:cond delay="1312"/>
                                          </p:stCondLst>
                                        </p:cTn>
                                        <p:tgtEl>
                                          <p:spTgt spid="2051">
                                            <p:txEl>
                                              <p:pRg st="1" end="1"/>
                                            </p:txEl>
                                          </p:spTgt>
                                        </p:tgtEl>
                                      </p:cBhvr>
                                      <p:to x="100000" y="80000"/>
                                    </p:animScale>
                                    <p:animScale>
                                      <p:cBhvr>
                                        <p:cTn id="23" dur="166" decel="50000">
                                          <p:stCondLst>
                                            <p:cond delay="1338"/>
                                          </p:stCondLst>
                                        </p:cTn>
                                        <p:tgtEl>
                                          <p:spTgt spid="2051">
                                            <p:txEl>
                                              <p:pRg st="1" end="1"/>
                                            </p:txEl>
                                          </p:spTgt>
                                        </p:tgtEl>
                                      </p:cBhvr>
                                      <p:to x="100000" y="100000"/>
                                    </p:animScale>
                                    <p:animScale>
                                      <p:cBhvr>
                                        <p:cTn id="24" dur="26">
                                          <p:stCondLst>
                                            <p:cond delay="1642"/>
                                          </p:stCondLst>
                                        </p:cTn>
                                        <p:tgtEl>
                                          <p:spTgt spid="2051">
                                            <p:txEl>
                                              <p:pRg st="1" end="1"/>
                                            </p:txEl>
                                          </p:spTgt>
                                        </p:tgtEl>
                                      </p:cBhvr>
                                      <p:to x="100000" y="90000"/>
                                    </p:animScale>
                                    <p:animScale>
                                      <p:cBhvr>
                                        <p:cTn id="25" dur="166" decel="50000">
                                          <p:stCondLst>
                                            <p:cond delay="1668"/>
                                          </p:stCondLst>
                                        </p:cTn>
                                        <p:tgtEl>
                                          <p:spTgt spid="2051">
                                            <p:txEl>
                                              <p:pRg st="1" end="1"/>
                                            </p:txEl>
                                          </p:spTgt>
                                        </p:tgtEl>
                                      </p:cBhvr>
                                      <p:to x="100000" y="100000"/>
                                    </p:animScale>
                                    <p:animScale>
                                      <p:cBhvr>
                                        <p:cTn id="26" dur="26">
                                          <p:stCondLst>
                                            <p:cond delay="1808"/>
                                          </p:stCondLst>
                                        </p:cTn>
                                        <p:tgtEl>
                                          <p:spTgt spid="2051">
                                            <p:txEl>
                                              <p:pRg st="1" end="1"/>
                                            </p:txEl>
                                          </p:spTgt>
                                        </p:tgtEl>
                                      </p:cBhvr>
                                      <p:to x="100000" y="95000"/>
                                    </p:animScale>
                                    <p:animScale>
                                      <p:cBhvr>
                                        <p:cTn id="27" dur="166" decel="50000">
                                          <p:stCondLst>
                                            <p:cond delay="1834"/>
                                          </p:stCondLst>
                                        </p:cTn>
                                        <p:tgtEl>
                                          <p:spTgt spid="2051">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051">
                                            <p:txEl>
                                              <p:pRg st="2" end="2"/>
                                            </p:txEl>
                                          </p:spTgt>
                                        </p:tgtEl>
                                        <p:attrNameLst>
                                          <p:attrName>style.visibility</p:attrName>
                                        </p:attrNameLst>
                                      </p:cBhvr>
                                      <p:to>
                                        <p:strVal val="visible"/>
                                      </p:to>
                                    </p:set>
                                    <p:animEffect transition="in" filter="slide(fromBottom)">
                                      <p:cBhvr>
                                        <p:cTn id="32" dur="2000"/>
                                        <p:tgtEl>
                                          <p:spTgt spid="205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051">
                                            <p:txEl>
                                              <p:pRg st="3" end="3"/>
                                            </p:txEl>
                                          </p:spTgt>
                                        </p:tgtEl>
                                        <p:attrNameLst>
                                          <p:attrName>style.visibility</p:attrName>
                                        </p:attrNameLst>
                                      </p:cBhvr>
                                      <p:to>
                                        <p:strVal val="visible"/>
                                      </p:to>
                                    </p:set>
                                    <p:animEffect transition="in" filter="slide(fromBottom)">
                                      <p:cBhvr>
                                        <p:cTn id="37" dur="2000"/>
                                        <p:tgtEl>
                                          <p:spTgt spid="205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051">
                                            <p:txEl>
                                              <p:pRg st="5" end="5"/>
                                            </p:txEl>
                                          </p:spTgt>
                                        </p:tgtEl>
                                        <p:attrNameLst>
                                          <p:attrName>style.visibility</p:attrName>
                                        </p:attrNameLst>
                                      </p:cBhvr>
                                      <p:to>
                                        <p:strVal val="visible"/>
                                      </p:to>
                                    </p:set>
                                    <p:animEffect transition="in" filter="slide(fromBottom)">
                                      <p:cBhvr>
                                        <p:cTn id="42" dur="3000"/>
                                        <p:tgtEl>
                                          <p:spTgt spid="205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3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3000"/>
                                        <p:tgtEl>
                                          <p:spTgt spid="2051">
                                            <p:txEl>
                                              <p:pRg st="0" end="0"/>
                                            </p:txEl>
                                          </p:spTgt>
                                        </p:tgtEl>
                                      </p:cBhvr>
                                    </p:animEffect>
                                    <p:set>
                                      <p:cBhvr>
                                        <p:cTn id="52" dur="1" fill="hold">
                                          <p:stCondLst>
                                            <p:cond delay="2999"/>
                                          </p:stCondLst>
                                        </p:cTn>
                                        <p:tgtEl>
                                          <p:spTgt spid="2051">
                                            <p:txEl>
                                              <p:pRg st="0" end="0"/>
                                            </p:txEl>
                                          </p:spTgt>
                                        </p:tgtEl>
                                        <p:attrNameLst>
                                          <p:attrName>style.visibility</p:attrName>
                                        </p:attrNameLst>
                                      </p:cBhvr>
                                      <p:to>
                                        <p:strVal val="hidden"/>
                                      </p:to>
                                    </p:set>
                                  </p:childTnLst>
                                </p:cTn>
                              </p:par>
                              <p:par>
                                <p:cTn id="53" presetID="4" presetClass="exit" presetSubtype="16" fill="hold" nodeType="withEffect">
                                  <p:stCondLst>
                                    <p:cond delay="0"/>
                                  </p:stCondLst>
                                  <p:childTnLst>
                                    <p:animEffect transition="out" filter="box(in)">
                                      <p:cBhvr>
                                        <p:cTn id="54" dur="3000"/>
                                        <p:tgtEl>
                                          <p:spTgt spid="2051">
                                            <p:txEl>
                                              <p:pRg st="1" end="1"/>
                                            </p:txEl>
                                          </p:spTgt>
                                        </p:tgtEl>
                                      </p:cBhvr>
                                    </p:animEffect>
                                    <p:set>
                                      <p:cBhvr>
                                        <p:cTn id="55" dur="1" fill="hold">
                                          <p:stCondLst>
                                            <p:cond delay="2999"/>
                                          </p:stCondLst>
                                        </p:cTn>
                                        <p:tgtEl>
                                          <p:spTgt spid="2051">
                                            <p:txEl>
                                              <p:pRg st="1" end="1"/>
                                            </p:txEl>
                                          </p:spTgt>
                                        </p:tgtEl>
                                        <p:attrNameLst>
                                          <p:attrName>style.visibility</p:attrName>
                                        </p:attrNameLst>
                                      </p:cBhvr>
                                      <p:to>
                                        <p:strVal val="hidden"/>
                                      </p:to>
                                    </p:set>
                                  </p:childTnLst>
                                </p:cTn>
                              </p:par>
                              <p:par>
                                <p:cTn id="56" presetID="4" presetClass="exit" presetSubtype="16" fill="hold" nodeType="withEffect">
                                  <p:stCondLst>
                                    <p:cond delay="0"/>
                                  </p:stCondLst>
                                  <p:childTnLst>
                                    <p:animEffect transition="out" filter="box(in)">
                                      <p:cBhvr>
                                        <p:cTn id="57" dur="3000"/>
                                        <p:tgtEl>
                                          <p:spTgt spid="2051">
                                            <p:txEl>
                                              <p:pRg st="2" end="2"/>
                                            </p:txEl>
                                          </p:spTgt>
                                        </p:tgtEl>
                                      </p:cBhvr>
                                    </p:animEffect>
                                    <p:set>
                                      <p:cBhvr>
                                        <p:cTn id="58" dur="1" fill="hold">
                                          <p:stCondLst>
                                            <p:cond delay="2999"/>
                                          </p:stCondLst>
                                        </p:cTn>
                                        <p:tgtEl>
                                          <p:spTgt spid="2051">
                                            <p:txEl>
                                              <p:pRg st="2" end="2"/>
                                            </p:txEl>
                                          </p:spTgt>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3000"/>
                                        <p:tgtEl>
                                          <p:spTgt spid="2051">
                                            <p:txEl>
                                              <p:pRg st="3" end="3"/>
                                            </p:txEl>
                                          </p:spTgt>
                                        </p:tgtEl>
                                      </p:cBhvr>
                                    </p:animEffect>
                                    <p:set>
                                      <p:cBhvr>
                                        <p:cTn id="61" dur="1" fill="hold">
                                          <p:stCondLst>
                                            <p:cond delay="2999"/>
                                          </p:stCondLst>
                                        </p:cTn>
                                        <p:tgtEl>
                                          <p:spTgt spid="2051">
                                            <p:txEl>
                                              <p:pRg st="3" end="3"/>
                                            </p:txEl>
                                          </p:spTgt>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3000"/>
                                        <p:tgtEl>
                                          <p:spTgt spid="2051">
                                            <p:txEl>
                                              <p:pRg st="5" end="5"/>
                                            </p:txEl>
                                          </p:spTgt>
                                        </p:tgtEl>
                                      </p:cBhvr>
                                    </p:animEffect>
                                    <p:set>
                                      <p:cBhvr>
                                        <p:cTn id="64" dur="1" fill="hold">
                                          <p:stCondLst>
                                            <p:cond delay="2999"/>
                                          </p:stCondLst>
                                        </p:cTn>
                                        <p:tgtEl>
                                          <p:spTgt spid="2051">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pic>
        <p:nvPicPr>
          <p:cNvPr id="53251" name="Picture 3"/>
          <p:cNvPicPr>
            <a:picLocks noGrp="1" noChangeAspect="1" noChangeArrowheads="1"/>
          </p:cNvPicPr>
          <p:nvPr>
            <p:ph idx="1"/>
          </p:nvPr>
        </p:nvPicPr>
        <p:blipFill>
          <a:blip r:embed="rId2" cstate="print"/>
          <a:srcRect/>
          <a:stretch>
            <a:fillRect/>
          </a:stretch>
        </p:blipFill>
        <p:spPr>
          <a:xfrm>
            <a:off x="457200" y="1371600"/>
            <a:ext cx="2667000" cy="4191000"/>
          </a:xfrm>
          <a:noFill/>
        </p:spPr>
      </p:pic>
      <p:pic>
        <p:nvPicPr>
          <p:cNvPr id="53252" name="Picture 4"/>
          <p:cNvPicPr>
            <a:picLocks noChangeAspect="1" noChangeArrowheads="1"/>
          </p:cNvPicPr>
          <p:nvPr/>
        </p:nvPicPr>
        <p:blipFill>
          <a:blip r:embed="rId3" cstate="print"/>
          <a:srcRect/>
          <a:stretch>
            <a:fillRect/>
          </a:stretch>
        </p:blipFill>
        <p:spPr bwMode="auto">
          <a:xfrm>
            <a:off x="3124200" y="1371600"/>
            <a:ext cx="2376488" cy="4191000"/>
          </a:xfrm>
          <a:prstGeom prst="rect">
            <a:avLst/>
          </a:prstGeom>
          <a:noFill/>
          <a:ln w="9525">
            <a:noFill/>
            <a:miter lim="800000"/>
            <a:headEnd/>
            <a:tailEnd/>
          </a:ln>
        </p:spPr>
      </p:pic>
      <p:pic>
        <p:nvPicPr>
          <p:cNvPr id="53253" name="Picture 5"/>
          <p:cNvPicPr>
            <a:picLocks noChangeAspect="1" noChangeArrowheads="1"/>
          </p:cNvPicPr>
          <p:nvPr/>
        </p:nvPicPr>
        <p:blipFill>
          <a:blip r:embed="rId4" cstate="print"/>
          <a:srcRect/>
          <a:stretch>
            <a:fillRect/>
          </a:stretch>
        </p:blipFill>
        <p:spPr bwMode="auto">
          <a:xfrm>
            <a:off x="5486400" y="1371600"/>
            <a:ext cx="3308350" cy="4191000"/>
          </a:xfrm>
          <a:prstGeom prst="rect">
            <a:avLst/>
          </a:prstGeom>
          <a:noFill/>
          <a:ln w="9525">
            <a:noFill/>
            <a:miter lim="800000"/>
            <a:headEnd/>
            <a:tailEnd/>
          </a:ln>
        </p:spPr>
      </p:pic>
      <p:pic>
        <p:nvPicPr>
          <p:cNvPr id="53254" name="Picture 6"/>
          <p:cNvPicPr>
            <a:picLocks noChangeAspect="1" noChangeArrowheads="1"/>
          </p:cNvPicPr>
          <p:nvPr/>
        </p:nvPicPr>
        <p:blipFill>
          <a:blip r:embed="rId5" cstate="print"/>
          <a:srcRect/>
          <a:stretch>
            <a:fillRect/>
          </a:stretch>
        </p:blipFill>
        <p:spPr bwMode="auto">
          <a:xfrm>
            <a:off x="457200" y="5562600"/>
            <a:ext cx="8382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ircle(in)">
                                      <p:cBhvr>
                                        <p:cTn id="7" dur="30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20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fade">
                                      <p:cBhvr>
                                        <p:cTn id="17" dur="800" decel="100000"/>
                                        <p:tgtEl>
                                          <p:spTgt spid="53253"/>
                                        </p:tgtEl>
                                      </p:cBhvr>
                                    </p:animEffect>
                                    <p:anim calcmode="lin" valueType="num">
                                      <p:cBhvr>
                                        <p:cTn id="18" dur="800" decel="100000" fill="hold"/>
                                        <p:tgtEl>
                                          <p:spTgt spid="53253"/>
                                        </p:tgtEl>
                                        <p:attrNameLst>
                                          <p:attrName>style.rotation</p:attrName>
                                        </p:attrNameLst>
                                      </p:cBhvr>
                                      <p:tavLst>
                                        <p:tav tm="0">
                                          <p:val>
                                            <p:fltVal val="-90"/>
                                          </p:val>
                                        </p:tav>
                                        <p:tav tm="100000">
                                          <p:val>
                                            <p:fltVal val="0"/>
                                          </p:val>
                                        </p:tav>
                                      </p:tavLst>
                                    </p:anim>
                                    <p:anim calcmode="lin" valueType="num">
                                      <p:cBhvr>
                                        <p:cTn id="19" dur="800" decel="100000" fill="hold"/>
                                        <p:tgtEl>
                                          <p:spTgt spid="53253"/>
                                        </p:tgtEl>
                                        <p:attrNameLst>
                                          <p:attrName>ppt_x</p:attrName>
                                        </p:attrNameLst>
                                      </p:cBhvr>
                                      <p:tavLst>
                                        <p:tav tm="0">
                                          <p:val>
                                            <p:strVal val="#ppt_x+0.4"/>
                                          </p:val>
                                        </p:tav>
                                        <p:tav tm="100000">
                                          <p:val>
                                            <p:strVal val="#ppt_x-0.05"/>
                                          </p:val>
                                        </p:tav>
                                      </p:tavLst>
                                    </p:anim>
                                    <p:anim calcmode="lin" valueType="num">
                                      <p:cBhvr>
                                        <p:cTn id="20" dur="800" decel="100000" fill="hold"/>
                                        <p:tgtEl>
                                          <p:spTgt spid="5325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325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3253"/>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nodeType="clickEffect">
                                  <p:stCondLst>
                                    <p:cond delay="0"/>
                                  </p:stCondLst>
                                  <p:childTnLst>
                                    <p:set>
                                      <p:cBhvr>
                                        <p:cTn id="26" dur="1" fill="hold">
                                          <p:stCondLst>
                                            <p:cond delay="0"/>
                                          </p:stCondLst>
                                        </p:cTn>
                                        <p:tgtEl>
                                          <p:spTgt spid="53254"/>
                                        </p:tgtEl>
                                        <p:attrNameLst>
                                          <p:attrName>style.visibility</p:attrName>
                                        </p:attrNameLst>
                                      </p:cBhvr>
                                      <p:to>
                                        <p:strVal val="visible"/>
                                      </p:to>
                                    </p:set>
                                    <p:anim calcmode="lin" valueType="num">
                                      <p:cBhvr>
                                        <p:cTn id="27" dur="5000" fill="hold"/>
                                        <p:tgtEl>
                                          <p:spTgt spid="53254"/>
                                        </p:tgtEl>
                                        <p:attrNameLst>
                                          <p:attrName>ppt_x</p:attrName>
                                        </p:attrNameLst>
                                      </p:cBhvr>
                                      <p:tavLst>
                                        <p:tav tm="0">
                                          <p:val>
                                            <p:strVal val="#ppt_x-.2"/>
                                          </p:val>
                                        </p:tav>
                                        <p:tav tm="100000">
                                          <p:val>
                                            <p:strVal val="#ppt_x"/>
                                          </p:val>
                                        </p:tav>
                                      </p:tavLst>
                                    </p:anim>
                                    <p:anim calcmode="lin" valueType="num">
                                      <p:cBhvr>
                                        <p:cTn id="28" dur="5000" fill="hold"/>
                                        <p:tgtEl>
                                          <p:spTgt spid="53254"/>
                                        </p:tgtEl>
                                        <p:attrNameLst>
                                          <p:attrName>ppt_y</p:attrName>
                                        </p:attrNameLst>
                                      </p:cBhvr>
                                      <p:tavLst>
                                        <p:tav tm="0">
                                          <p:val>
                                            <p:strVal val="#ppt_y"/>
                                          </p:val>
                                        </p:tav>
                                        <p:tav tm="100000">
                                          <p:val>
                                            <p:strVal val="#ppt_y"/>
                                          </p:val>
                                        </p:tav>
                                      </p:tavLst>
                                    </p:anim>
                                    <p:animEffect transition="in" filter="wipe(right)" prLst="gradientSize: 0.1">
                                      <p:cBhvr>
                                        <p:cTn id="29" dur="5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 Or Flight.jpg"/>
          <p:cNvPicPr>
            <a:picLocks noGrp="1" noChangeAspect="1"/>
          </p:cNvPicPr>
          <p:nvPr>
            <p:ph idx="1"/>
          </p:nvPr>
        </p:nvPicPr>
        <p:blipFill>
          <a:blip r:embed="rId2" cstate="print"/>
          <a:srcRect/>
          <a:stretch>
            <a:fillRect/>
          </a:stretch>
        </p:blipFill>
        <p:spPr>
          <a:xfrm>
            <a:off x="-155575" y="-152400"/>
            <a:ext cx="9299575" cy="69977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g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endParaRPr lang="ro-RO" sz="2400" b="1" smtClean="0"/>
          </a:p>
          <a:p>
            <a:r>
              <a:rPr lang="ro-RO" sz="2400" b="1" smtClean="0">
                <a:solidFill>
                  <a:srgbClr val="800000"/>
                </a:solidFill>
              </a:rPr>
              <a:t>Prin prisma modelelor funcţionale ale afectivităţii, răspunsurile emoţionale negative sunt privite în mare măsură ca fiind angajate în slujba unor mecanisme adaptive, ce asigură supravieţuirea, respectiv gestionarea situaţiilor sociale. </a:t>
            </a:r>
          </a:p>
          <a:p>
            <a:endParaRPr lang="ro-RO" sz="2400" b="1" smtClean="0">
              <a:solidFill>
                <a:srgbClr val="800000"/>
              </a:solidFill>
            </a:endParaRPr>
          </a:p>
          <a:p>
            <a:r>
              <a:rPr lang="ro-RO" sz="2400" b="1" smtClean="0">
                <a:solidFill>
                  <a:srgbClr val="800000"/>
                </a:solidFill>
              </a:rPr>
              <a:t>Emoţiile negative există pentru a semnala, că anumite stări de fapt necesită un răspuns din partea persoanei. (Frijda, 1988)</a:t>
            </a:r>
            <a:endParaRPr lang="en-US" sz="2400" b="1"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3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3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70" decel="100000"/>
                                        <p:tgtEl>
                                          <p:spTgt spid="4"/>
                                        </p:tgtEl>
                                      </p:cBhvr>
                                    </p:animEffect>
                                    <p:animScale>
                                      <p:cBhvr>
                                        <p:cTn id="18" dur="770" decel="100000"/>
                                        <p:tgtEl>
                                          <p:spTgt spid="4"/>
                                        </p:tgtEl>
                                      </p:cBhvr>
                                      <p:from x="10000" y="10000"/>
                                      <p:to x="200000" y="450000"/>
                                    </p:animScale>
                                    <p:animScale>
                                      <p:cBhvr>
                                        <p:cTn id="19" dur="1230" accel="100000" fill="hold">
                                          <p:stCondLst>
                                            <p:cond delay="770"/>
                                          </p:stCondLst>
                                        </p:cTn>
                                        <p:tgtEl>
                                          <p:spTgt spid="4"/>
                                        </p:tgtEl>
                                      </p:cBhvr>
                                      <p:from x="200000" y="450000"/>
                                      <p:to x="100000" y="100000"/>
                                    </p:animScale>
                                    <p:set>
                                      <p:cBhvr>
                                        <p:cTn id="20" dur="770" fill="hold"/>
                                        <p:tgtEl>
                                          <p:spTgt spid="4"/>
                                        </p:tgtEl>
                                        <p:attrNameLst>
                                          <p:attrName>ppt_x</p:attrName>
                                        </p:attrNameLst>
                                      </p:cBhvr>
                                      <p:to>
                                        <p:strVal val="(0.5)"/>
                                      </p:to>
                                    </p:set>
                                    <p:anim from="(0.5)" to="(#ppt_x)" calcmode="lin" valueType="num">
                                      <p:cBhvr>
                                        <p:cTn id="21" dur="1230" accel="100000" fill="hold">
                                          <p:stCondLst>
                                            <p:cond delay="770"/>
                                          </p:stCondLst>
                                        </p:cTn>
                                        <p:tgtEl>
                                          <p:spTgt spid="4"/>
                                        </p:tgtEl>
                                        <p:attrNameLst>
                                          <p:attrName>ppt_x</p:attrName>
                                        </p:attrNameLst>
                                      </p:cBhvr>
                                    </p:anim>
                                    <p:set>
                                      <p:cBhvr>
                                        <p:cTn id="22" dur="770" fill="hold"/>
                                        <p:tgtEl>
                                          <p:spTgt spid="4"/>
                                        </p:tgtEl>
                                        <p:attrNameLst>
                                          <p:attrName>ppt_y</p:attrName>
                                        </p:attrNameLst>
                                      </p:cBhvr>
                                      <p:to>
                                        <p:strVal val="(#ppt_y+0.4)"/>
                                      </p:to>
                                    </p:set>
                                    <p:anim from="(#ppt_y+0.4)" to="(#ppt_y)" calcmode="lin" valueType="num">
                                      <p:cBhvr>
                                        <p:cTn id="2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exithymia2.jpg"/>
          <p:cNvPicPr>
            <a:picLocks noChangeAspect="1"/>
          </p:cNvPicPr>
          <p:nvPr/>
        </p:nvPicPr>
        <p:blipFill>
          <a:blip r:embed="rId2" cstate="print"/>
          <a:srcRect/>
          <a:stretch>
            <a:fillRect/>
          </a:stretch>
        </p:blipFill>
        <p:spPr bwMode="auto">
          <a:xfrm>
            <a:off x="0" y="0"/>
            <a:ext cx="9101138" cy="6858000"/>
          </a:xfrm>
          <a:prstGeom prst="rect">
            <a:avLst/>
          </a:prstGeom>
          <a:noFill/>
          <a:ln w="9525">
            <a:noFill/>
            <a:miter lim="800000"/>
            <a:headEnd/>
            <a:tailEnd/>
          </a:ln>
        </p:spPr>
      </p:pic>
      <p:sp>
        <p:nvSpPr>
          <p:cNvPr id="34819"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1066800"/>
            <a:ext cx="8229600" cy="5059363"/>
          </a:xfrm>
        </p:spPr>
        <p:txBody>
          <a:bodyPr/>
          <a:lstStyle/>
          <a:p>
            <a:r>
              <a:rPr lang="ro-RO" sz="2400" b="1" smtClean="0">
                <a:solidFill>
                  <a:srgbClr val="000066"/>
                </a:solidFill>
              </a:rPr>
              <a:t>Această funcţie adaptivă a emoţiilor negative poate fi pusă în evidenţă doar atunci când sunt îndeplinite două condiţii fundamentale. </a:t>
            </a:r>
          </a:p>
          <a:p>
            <a:endParaRPr lang="ro-RO" sz="2400" b="1" smtClean="0">
              <a:solidFill>
                <a:srgbClr val="000066"/>
              </a:solidFill>
            </a:endParaRPr>
          </a:p>
          <a:p>
            <a:r>
              <a:rPr lang="ro-RO" sz="2400" b="1" smtClean="0">
                <a:solidFill>
                  <a:srgbClr val="000066"/>
                </a:solidFill>
              </a:rPr>
              <a:t>Cea dintâi dintre ele se referă la nivelul suficient de crescut al luării la cunoştinţă a emoţiilor negative, sau al discriminării între emoţii şi senzaţiile detectate la nivelul corpului. </a:t>
            </a:r>
          </a:p>
          <a:p>
            <a:endParaRPr lang="ro-RO" sz="2400" b="1" smtClean="0">
              <a:solidFill>
                <a:srgbClr val="000066"/>
              </a:solidFill>
            </a:endParaRPr>
          </a:p>
          <a:p>
            <a:r>
              <a:rPr lang="ro-RO" sz="2400" b="1" smtClean="0">
                <a:solidFill>
                  <a:srgbClr val="000066"/>
                </a:solidFill>
              </a:rPr>
              <a:t>Alexitimia, atrage după sine diminuarea, sau chiar pierderea funcţiei de semnalizare a unor situaţii ce ar necesita intervenţii imediate, deţinută de emoţiile negative. </a:t>
            </a:r>
          </a:p>
          <a:p>
            <a:endParaRPr lang="en-US" sz="2400" b="1" smtClean="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Bottom)">
                                      <p:cBhvr>
                                        <p:cTn id="28" dur="5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0"/>
                                        <p:tgtEl>
                                          <p:spTgt spid="3">
                                            <p:txEl>
                                              <p:pRg st="0" end="0"/>
                                            </p:txEl>
                                          </p:spTgt>
                                        </p:tgtEl>
                                        <p:attrNameLst>
                                          <p:attrName>ppt_y</p:attrName>
                                        </p:attrNameLst>
                                      </p:cBhvr>
                                      <p:tavLst>
                                        <p:tav tm="0">
                                          <p:val>
                                            <p:strVal val="ppt_y"/>
                                          </p:val>
                                        </p:tav>
                                        <p:tav tm="100000">
                                          <p:val>
                                            <p:strVal val="1+ppt_h/2"/>
                                          </p:val>
                                        </p:tav>
                                      </p:tavLst>
                                    </p:anim>
                                    <p:set>
                                      <p:cBhvr>
                                        <p:cTn id="34" dur="1" fill="hold">
                                          <p:stCondLst>
                                            <p:cond delay="4999"/>
                                          </p:stCondLst>
                                        </p:cTn>
                                        <p:tgtEl>
                                          <p:spTgt spid="3">
                                            <p:txEl>
                                              <p:pRg st="0" end="0"/>
                                            </p:txEl>
                                          </p:spTgt>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0"/>
                                        <p:tgtEl>
                                          <p:spTgt spid="3">
                                            <p:txEl>
                                              <p:pRg st="2" end="2"/>
                                            </p:txEl>
                                          </p:spTgt>
                                        </p:tgtEl>
                                        <p:attrNameLst>
                                          <p:attrName>ppt_y</p:attrName>
                                        </p:attrNameLst>
                                      </p:cBhvr>
                                      <p:tavLst>
                                        <p:tav tm="0">
                                          <p:val>
                                            <p:strVal val="ppt_y"/>
                                          </p:val>
                                        </p:tav>
                                        <p:tav tm="100000">
                                          <p:val>
                                            <p:strVal val="1+ppt_h/2"/>
                                          </p:val>
                                        </p:tav>
                                      </p:tavLst>
                                    </p:anim>
                                    <p:set>
                                      <p:cBhvr>
                                        <p:cTn id="38" dur="1" fill="hold">
                                          <p:stCondLst>
                                            <p:cond delay="4999"/>
                                          </p:stCondLst>
                                        </p:cTn>
                                        <p:tgtEl>
                                          <p:spTgt spid="3">
                                            <p:txEl>
                                              <p:pRg st="2" end="2"/>
                                            </p:txEl>
                                          </p:spTgt>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0"/>
                                        <p:tgtEl>
                                          <p:spTgt spid="3">
                                            <p:txEl>
                                              <p:pRg st="4" end="4"/>
                                            </p:txEl>
                                          </p:spTgt>
                                        </p:tgtEl>
                                        <p:attrNameLst>
                                          <p:attrName>ppt_y</p:attrName>
                                        </p:attrNameLst>
                                      </p:cBhvr>
                                      <p:tavLst>
                                        <p:tav tm="0">
                                          <p:val>
                                            <p:strVal val="ppt_y"/>
                                          </p:val>
                                        </p:tav>
                                        <p:tav tm="100000">
                                          <p:val>
                                            <p:strVal val="1+ppt_h/2"/>
                                          </p:val>
                                        </p:tav>
                                      </p:tavLst>
                                    </p:anim>
                                    <p:set>
                                      <p:cBhvr>
                                        <p:cTn id="42"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b luv.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endParaRPr lang="ro-RO" sz="2000" dirty="0" smtClean="0"/>
          </a:p>
          <a:p>
            <a:pPr>
              <a:defRPr/>
            </a:pPr>
            <a:r>
              <a:rPr lang="ro-RO" sz="2400" b="1" dirty="0" smtClean="0">
                <a:solidFill>
                  <a:srgbClr val="000066"/>
                </a:solidFill>
              </a:rPr>
              <a:t>Cea de a doua condiţie, se referă la adecvarea răspunsurilor emoţionale negative la caracteristicile contextului dat. </a:t>
            </a:r>
          </a:p>
          <a:p>
            <a:pPr>
              <a:defRPr/>
            </a:pPr>
            <a:endParaRPr lang="ro-RO" sz="2400" b="1" dirty="0" smtClean="0">
              <a:solidFill>
                <a:srgbClr val="000066"/>
              </a:solidFill>
            </a:endParaRPr>
          </a:p>
          <a:p>
            <a:pPr>
              <a:defRPr/>
            </a:pPr>
            <a:r>
              <a:rPr lang="ro-RO" sz="2400" b="1" dirty="0" smtClean="0">
                <a:solidFill>
                  <a:srgbClr val="000066"/>
                </a:solidFill>
              </a:rPr>
              <a:t>Pentru înţelegerea acestei relaţii a fost introdus conceptul de </a:t>
            </a:r>
            <a:r>
              <a:rPr lang="ro-RO" sz="2800" b="1" i="1" dirty="0" smtClean="0">
                <a:solidFill>
                  <a:schemeClr val="tx2">
                    <a:lumMod val="50000"/>
                  </a:schemeClr>
                </a:solidFill>
              </a:rPr>
              <a:t>sensibilitate faţă de contextul  emoţiilor</a:t>
            </a:r>
            <a:r>
              <a:rPr lang="ro-RO" sz="2800" b="1" dirty="0" smtClean="0">
                <a:solidFill>
                  <a:schemeClr val="tx2">
                    <a:lumMod val="50000"/>
                  </a:schemeClr>
                </a:solidFill>
              </a:rPr>
              <a:t> </a:t>
            </a:r>
            <a:r>
              <a:rPr lang="ro-RO" sz="2400" b="1" dirty="0" smtClean="0">
                <a:solidFill>
                  <a:srgbClr val="000066"/>
                </a:solidFill>
              </a:rPr>
              <a:t>(emotion context sensitivity), definit ca reprezentând capacitatea, care îi permite persoanei să genereze răspunsuri emoţionale ce se dovedesc adaptive în contextul dat, respectiv să comute reacţiile în mod flexibil, odată cu acele schimbări ale contextului, care impun acest lucru. </a:t>
            </a:r>
            <a:endParaRPr lang="en-US" sz="24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nodeType="clickEffect">
                                  <p:stCondLst>
                                    <p:cond delay="0"/>
                                  </p:stCondLst>
                                  <p:childTnLst>
                                    <p:anim calcmode="lin" valueType="num">
                                      <p:cBhvr>
                                        <p:cTn id="27" dur="1000"/>
                                        <p:tgtEl>
                                          <p:spTgt spid="3">
                                            <p:txEl>
                                              <p:pRg st="1" end="1"/>
                                            </p:txEl>
                                          </p:spTgt>
                                        </p:tgtEl>
                                        <p:attrNameLst>
                                          <p:attrName>ppt_x</p:attrName>
                                        </p:attrNameLst>
                                      </p:cBhvr>
                                      <p:tavLst>
                                        <p:tav tm="0">
                                          <p:val>
                                            <p:strVal val="ppt_x"/>
                                          </p:val>
                                        </p:tav>
                                        <p:tav tm="100000">
                                          <p:val>
                                            <p:strVal val="ppt_x-.2"/>
                                          </p:val>
                                        </p:tav>
                                      </p:tavLst>
                                    </p:anim>
                                    <p:anim calcmode="lin" valueType="num">
                                      <p:cBhvr>
                                        <p:cTn id="28" dur="1000"/>
                                        <p:tgtEl>
                                          <p:spTgt spid="3">
                                            <p:txEl>
                                              <p:pRg st="1" end="1"/>
                                            </p:txEl>
                                          </p:spTgt>
                                        </p:tgtEl>
                                        <p:attrNameLst>
                                          <p:attrName>ppt_y</p:attrName>
                                        </p:attrNameLst>
                                      </p:cBhvr>
                                      <p:tavLst>
                                        <p:tav tm="0">
                                          <p:val>
                                            <p:strVal val="ppt_y"/>
                                          </p:val>
                                        </p:tav>
                                        <p:tav tm="100000">
                                          <p:val>
                                            <p:strVal val="ppt_y"/>
                                          </p:val>
                                        </p:tav>
                                      </p:tavLst>
                                    </p:anim>
                                    <p:animEffect transition="out" filter="fade">
                                      <p:cBhvr>
                                        <p:cTn id="29" dur="1000"/>
                                        <p:tgtEl>
                                          <p:spTgt spid="3">
                                            <p:txEl>
                                              <p:pRg st="1" end="1"/>
                                            </p:txEl>
                                          </p:spTgt>
                                        </p:tgtEl>
                                      </p:cBhvr>
                                    </p:animEffect>
                                    <p:set>
                                      <p:cBhvr>
                                        <p:cTn id="30" dur="1" fill="hold">
                                          <p:stCondLst>
                                            <p:cond delay="999"/>
                                          </p:stCondLst>
                                        </p:cTn>
                                        <p:tgtEl>
                                          <p:spTgt spid="3">
                                            <p:txEl>
                                              <p:pRg st="1" end="1"/>
                                            </p:txEl>
                                          </p:spTgt>
                                        </p:tgtEl>
                                        <p:attrNameLst>
                                          <p:attrName>style.visibility</p:attrName>
                                        </p:attrNameLst>
                                      </p:cBhvr>
                                      <p:to>
                                        <p:strVal val="hidden"/>
                                      </p:to>
                                    </p:set>
                                  </p:childTnLst>
                                </p:cTn>
                              </p:par>
                              <p:par>
                                <p:cTn id="31" presetID="29" presetClass="exit" presetSubtype="0" fill="hold" nodeType="withEffect">
                                  <p:stCondLst>
                                    <p:cond delay="0"/>
                                  </p:stCondLst>
                                  <p:childTnLst>
                                    <p:anim calcmode="lin" valueType="num">
                                      <p:cBhvr>
                                        <p:cTn id="32" dur="1000"/>
                                        <p:tgtEl>
                                          <p:spTgt spid="3">
                                            <p:txEl>
                                              <p:pRg st="3" end="3"/>
                                            </p:txEl>
                                          </p:spTgt>
                                        </p:tgtEl>
                                        <p:attrNameLst>
                                          <p:attrName>ppt_x</p:attrName>
                                        </p:attrNameLst>
                                      </p:cBhvr>
                                      <p:tavLst>
                                        <p:tav tm="0">
                                          <p:val>
                                            <p:strVal val="ppt_x"/>
                                          </p:val>
                                        </p:tav>
                                        <p:tav tm="100000">
                                          <p:val>
                                            <p:strVal val="ppt_x-.2"/>
                                          </p:val>
                                        </p:tav>
                                      </p:tavLst>
                                    </p:anim>
                                    <p:anim calcmode="lin" valueType="num">
                                      <p:cBhvr>
                                        <p:cTn id="33" dur="1000"/>
                                        <p:tgtEl>
                                          <p:spTgt spid="3">
                                            <p:txEl>
                                              <p:pRg st="3" end="3"/>
                                            </p:txEl>
                                          </p:spTgt>
                                        </p:tgtEl>
                                        <p:attrNameLst>
                                          <p:attrName>ppt_y</p:attrName>
                                        </p:attrNameLst>
                                      </p:cBhvr>
                                      <p:tavLst>
                                        <p:tav tm="0">
                                          <p:val>
                                            <p:strVal val="ppt_y"/>
                                          </p:val>
                                        </p:tav>
                                        <p:tav tm="100000">
                                          <p:val>
                                            <p:strVal val="ppt_y"/>
                                          </p:val>
                                        </p:tav>
                                      </p:tavLst>
                                    </p:anim>
                                    <p:animEffect transition="out" filter="fade">
                                      <p:cBhvr>
                                        <p:cTn id="34" dur="1000"/>
                                        <p:tgtEl>
                                          <p:spTgt spid="3">
                                            <p:txEl>
                                              <p:pRg st="3" end="3"/>
                                            </p:txEl>
                                          </p:spTgt>
                                        </p:tgtEl>
                                      </p:cBhvr>
                                    </p:animEffect>
                                    <p:set>
                                      <p:cBhvr>
                                        <p:cTn id="35"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pPr>
              <a:defRPr/>
            </a:pPr>
            <a:r>
              <a:rPr lang="hu-HU" sz="1600" b="1" dirty="0" smtClean="0">
                <a:solidFill>
                  <a:schemeClr val="accent2">
                    <a:lumMod val="75000"/>
                  </a:schemeClr>
                </a:solidFill>
              </a:rPr>
              <a:t>Leary, M.R. (2001). </a:t>
            </a:r>
            <a:r>
              <a:rPr lang="hu-HU" sz="2000" b="1" dirty="0" smtClean="0">
                <a:solidFill>
                  <a:schemeClr val="accent2">
                    <a:lumMod val="50000"/>
                  </a:schemeClr>
                </a:solidFill>
              </a:rPr>
              <a:t>Érzelem, megisnerés és társas érzelmek. </a:t>
            </a:r>
            <a:r>
              <a:rPr lang="hu-HU" sz="1600" b="1" dirty="0" smtClean="0">
                <a:solidFill>
                  <a:schemeClr val="accent2">
                    <a:lumMod val="75000"/>
                  </a:schemeClr>
                </a:solidFill>
              </a:rPr>
              <a:t/>
            </a:r>
            <a:br>
              <a:rPr lang="hu-HU" sz="1600" b="1" dirty="0" smtClean="0">
                <a:solidFill>
                  <a:schemeClr val="accent2">
                    <a:lumMod val="75000"/>
                  </a:schemeClr>
                </a:solidFill>
              </a:rPr>
            </a:br>
            <a:r>
              <a:rPr lang="hu-HU" sz="1800" b="1" dirty="0" smtClean="0">
                <a:solidFill>
                  <a:schemeClr val="accent2">
                    <a:lumMod val="75000"/>
                  </a:schemeClr>
                </a:solidFill>
              </a:rPr>
              <a:t>In J. Forgács (szerk.): </a:t>
            </a:r>
            <a:r>
              <a:rPr lang="hu-HU" sz="1800" b="1" i="1" dirty="0" smtClean="0">
                <a:solidFill>
                  <a:schemeClr val="accent2">
                    <a:lumMod val="50000"/>
                  </a:schemeClr>
                </a:solidFill>
              </a:rPr>
              <a:t>Érzelem és gondolkodás. Az érzelem szociálpszichológiája</a:t>
            </a:r>
            <a:r>
              <a:rPr lang="hu-HU" sz="1800" b="1" dirty="0" smtClean="0">
                <a:solidFill>
                  <a:schemeClr val="accent2">
                    <a:lumMod val="50000"/>
                  </a:schemeClr>
                </a:solidFill>
              </a:rPr>
              <a:t>, </a:t>
            </a:r>
            <a:r>
              <a:rPr lang="hu-HU" sz="1600" b="1" dirty="0" smtClean="0">
                <a:solidFill>
                  <a:schemeClr val="accent2">
                    <a:lumMod val="75000"/>
                  </a:schemeClr>
                </a:solidFill>
              </a:rPr>
              <a:t/>
            </a:r>
            <a:br>
              <a:rPr lang="hu-HU" sz="1600" b="1" dirty="0" smtClean="0">
                <a:solidFill>
                  <a:schemeClr val="accent2">
                    <a:lumMod val="75000"/>
                  </a:schemeClr>
                </a:solidFill>
              </a:rPr>
            </a:br>
            <a:r>
              <a:rPr lang="hu-HU" sz="1400" b="1" dirty="0" smtClean="0">
                <a:solidFill>
                  <a:schemeClr val="accent2">
                    <a:lumMod val="75000"/>
                  </a:schemeClr>
                </a:solidFill>
              </a:rPr>
              <a:t>Budapest, Kairosz Kiadó.</a:t>
            </a:r>
            <a:r>
              <a:rPr lang="en-US" sz="1600" dirty="0" smtClean="0"/>
              <a:t/>
            </a:r>
            <a:br>
              <a:rPr lang="en-US" sz="1600" dirty="0" smtClean="0"/>
            </a:br>
            <a:endParaRPr lang="en-US" sz="1600" dirty="0"/>
          </a:p>
        </p:txBody>
      </p:sp>
      <p:pic>
        <p:nvPicPr>
          <p:cNvPr id="65539" name="Picture 3"/>
          <p:cNvPicPr>
            <a:picLocks noGrp="1" noChangeAspect="1" noChangeArrowheads="1"/>
          </p:cNvPicPr>
          <p:nvPr>
            <p:ph idx="1"/>
          </p:nvPr>
        </p:nvPicPr>
        <p:blipFill>
          <a:blip r:embed="rId2" cstate="print"/>
          <a:srcRect/>
          <a:stretch>
            <a:fillRect/>
          </a:stretch>
        </p:blipFill>
        <p:spPr>
          <a:xfrm>
            <a:off x="1143000" y="1524000"/>
            <a:ext cx="68580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slide(fromBottom)">
                                      <p:cBhvr>
                                        <p:cTn id="7" dur="2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jpg"/>
          <p:cNvPicPr>
            <a:picLocks noChangeAspect="1"/>
          </p:cNvPicPr>
          <p:nvPr/>
        </p:nvPicPr>
        <p:blipFill>
          <a:blip r:embed="rId2" cstate="print"/>
          <a:srcRect/>
          <a:stretch>
            <a:fillRect/>
          </a:stretch>
        </p:blipFill>
        <p:spPr bwMode="auto">
          <a:xfrm>
            <a:off x="-138113" y="0"/>
            <a:ext cx="9304338" cy="6858000"/>
          </a:xfrm>
          <a:prstGeom prst="rect">
            <a:avLst/>
          </a:prstGeom>
          <a:noFill/>
          <a:ln w="9525">
            <a:noFill/>
            <a:miter lim="800000"/>
            <a:headEnd/>
            <a:tailEnd/>
          </a:ln>
        </p:spPr>
      </p:pic>
      <p:sp>
        <p:nvSpPr>
          <p:cNvPr id="37891" name="Title 1"/>
          <p:cNvSpPr>
            <a:spLocks noGrp="1"/>
          </p:cNvSpPr>
          <p:nvPr>
            <p:ph type="title"/>
          </p:nvPr>
        </p:nvSpPr>
        <p:spPr/>
        <p:txBody>
          <a:bodyPr/>
          <a:lstStyle/>
          <a:p>
            <a:r>
              <a:rPr lang="en-US" sz="1800" b="1" smtClean="0">
                <a:solidFill>
                  <a:srgbClr val="A50021"/>
                </a:solidFill>
              </a:rPr>
              <a:t>Barlow, D.H.,  Ellard, K.K., Fairholme, C.P., Farchione, T.J.  (2011). </a:t>
            </a:r>
            <a:r>
              <a:rPr lang="en-US" sz="2000" b="1" i="1" smtClean="0">
                <a:solidFill>
                  <a:srgbClr val="800000"/>
                </a:solidFill>
              </a:rPr>
              <a:t>Unified Protocol for Transdiagnostic Treatment of Emotional Disorders: Workbook</a:t>
            </a:r>
            <a:r>
              <a:rPr lang="en-US" sz="2000" b="1" i="1" smtClean="0">
                <a:solidFill>
                  <a:srgbClr val="A50021"/>
                </a:solidFill>
              </a:rPr>
              <a:t>.</a:t>
            </a:r>
            <a:r>
              <a:rPr lang="en-US" sz="2000" b="1" smtClean="0">
                <a:solidFill>
                  <a:srgbClr val="A50021"/>
                </a:solidFill>
              </a:rPr>
              <a:t> </a:t>
            </a:r>
            <a:r>
              <a:rPr lang="en-US" sz="1800" b="1" smtClean="0">
                <a:solidFill>
                  <a:srgbClr val="A50021"/>
                </a:solidFill>
              </a:rPr>
              <a:t>New York. Oxford University Press, Inc.</a:t>
            </a:r>
            <a:r>
              <a:rPr lang="en-US" sz="2000" smtClean="0"/>
              <a:t/>
            </a:r>
            <a:br>
              <a:rPr lang="en-US" sz="2000" smtClean="0"/>
            </a:br>
            <a:endParaRPr lang="en-US" sz="2000" smtClean="0"/>
          </a:p>
        </p:txBody>
      </p:sp>
      <p:sp>
        <p:nvSpPr>
          <p:cNvPr id="3" name="Content Placeholder 2"/>
          <p:cNvSpPr>
            <a:spLocks noGrp="1"/>
          </p:cNvSpPr>
          <p:nvPr>
            <p:ph idx="1"/>
          </p:nvPr>
        </p:nvSpPr>
        <p:spPr>
          <a:xfrm>
            <a:off x="457200" y="1600200"/>
            <a:ext cx="8229600" cy="4648200"/>
          </a:xfrm>
        </p:spPr>
        <p:txBody>
          <a:bodyPr/>
          <a:lstStyle/>
          <a:p>
            <a:endParaRPr lang="ro-RO" sz="2400" smtClean="0"/>
          </a:p>
          <a:p>
            <a:r>
              <a:rPr lang="ro-RO" sz="2400" b="1" smtClean="0">
                <a:solidFill>
                  <a:srgbClr val="800000"/>
                </a:solidFill>
              </a:rPr>
              <a:t>În absenţa sentimentelor de teamă nu am şti, că ne confruntăm cu o primejdie, exact aşa, cum în absenţa mâniei, nimic nu ne-ar informa – atunci, când suntem nedreptăţiţi – că trebuie să luptăm pentru impunerea drepturilor noastre. </a:t>
            </a:r>
          </a:p>
          <a:p>
            <a:endParaRPr lang="ro-RO" sz="2400" b="1" smtClean="0">
              <a:solidFill>
                <a:srgbClr val="800000"/>
              </a:solidFill>
            </a:endParaRPr>
          </a:p>
          <a:p>
            <a:r>
              <a:rPr lang="ro-RO" sz="2400" b="1" smtClean="0">
                <a:solidFill>
                  <a:srgbClr val="800000"/>
                </a:solidFill>
              </a:rPr>
              <a:t>Concepute astfel, emoţiile funcţionează ca o busolă, care ne ajută să navigăm în lumea nostră, motivându-ne să recurgem la acţiunile şi comportamentele specifice, de multe ori automate, care sunt utile pentru supravieţuirea noastră în contextul dat.</a:t>
            </a:r>
            <a:endParaRPr lang="en-US" sz="2400" b="1"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3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6" dur="3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3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xit" presetSubtype="0" fill="hold" nodeType="clickEffect">
                                  <p:stCondLst>
                                    <p:cond delay="0"/>
                                  </p:stCondLst>
                                  <p:childTnLst>
                                    <p:anim from="(ppt_x)" to="(ppt_x+1)" calcmode="lin" valueType="num">
                                      <p:cBhvr>
                                        <p:cTn id="25" dur="1000">
                                          <p:stCondLst>
                                            <p:cond delay="0"/>
                                          </p:stCondLst>
                                        </p:cTn>
                                        <p:tgtEl>
                                          <p:spTgt spid="3">
                                            <p:txEl>
                                              <p:pRg st="1" end="1"/>
                                            </p:txEl>
                                          </p:spTgt>
                                        </p:tgtEl>
                                        <p:attrNameLst>
                                          <p:attrName>ppt_x</p:attrName>
                                        </p:attrNameLst>
                                      </p:cBhvr>
                                    </p:anim>
                                    <p:anim from="0" to="-1.0" calcmode="lin" valueType="num">
                                      <p:cBhvr>
                                        <p:cTn id="26" dur="200" accel="50000">
                                          <p:stCondLst>
                                            <p:cond delay="0"/>
                                          </p:stCondLst>
                                        </p:cTn>
                                        <p:tgtEl>
                                          <p:spTgt spid="3">
                                            <p:txEl>
                                              <p:pRg st="1" end="1"/>
                                            </p:txEl>
                                          </p:spTgt>
                                        </p:tgtEl>
                                        <p:attrNameLst>
                                          <p:attrName>xshear</p:attrName>
                                        </p:attrNameLst>
                                      </p:cBhvr>
                                    </p:anim>
                                    <p:set>
                                      <p:cBhvr>
                                        <p:cTn id="27" dur="800">
                                          <p:stCondLst>
                                            <p:cond delay="200"/>
                                          </p:stCondLst>
                                        </p:cTn>
                                        <p:tgtEl>
                                          <p:spTgt spid="3">
                                            <p:txEl>
                                              <p:pRg st="1" end="1"/>
                                            </p:txEl>
                                          </p:spTgt>
                                        </p:tgtEl>
                                        <p:attrNameLst>
                                          <p:attrName>xshear</p:attrName>
                                        </p:attrNameLst>
                                      </p:cBhvr>
                                      <p:to>
                                        <p:strVal val="-1.0"/>
                                      </p:to>
                                    </p:set>
                                    <p:set>
                                      <p:cBhvr>
                                        <p:cTn id="28" dur="1" fill="hold">
                                          <p:stCondLst>
                                            <p:cond delay="999"/>
                                          </p:stCondLst>
                                        </p:cTn>
                                        <p:tgtEl>
                                          <p:spTgt spid="3">
                                            <p:txEl>
                                              <p:pRg st="1" end="1"/>
                                            </p:txEl>
                                          </p:spTgt>
                                        </p:tgtEl>
                                        <p:attrNameLst>
                                          <p:attrName>style.visibility</p:attrName>
                                        </p:attrNameLst>
                                      </p:cBhvr>
                                      <p:to>
                                        <p:strVal val="hidden"/>
                                      </p:to>
                                    </p:set>
                                  </p:childTnLst>
                                </p:cTn>
                              </p:par>
                              <p:par>
                                <p:cTn id="29" presetID="34" presetClass="exit" presetSubtype="0" fill="hold" nodeType="withEffect">
                                  <p:stCondLst>
                                    <p:cond delay="0"/>
                                  </p:stCondLst>
                                  <p:childTnLst>
                                    <p:anim from="(ppt_x)" to="(ppt_x+1)" calcmode="lin" valueType="num">
                                      <p:cBhvr>
                                        <p:cTn id="30" dur="1000">
                                          <p:stCondLst>
                                            <p:cond delay="0"/>
                                          </p:stCondLst>
                                        </p:cTn>
                                        <p:tgtEl>
                                          <p:spTgt spid="3">
                                            <p:txEl>
                                              <p:pRg st="3" end="3"/>
                                            </p:txEl>
                                          </p:spTgt>
                                        </p:tgtEl>
                                        <p:attrNameLst>
                                          <p:attrName>ppt_x</p:attrName>
                                        </p:attrNameLst>
                                      </p:cBhvr>
                                    </p:anim>
                                    <p:anim from="0" to="-1.0" calcmode="lin" valueType="num">
                                      <p:cBhvr>
                                        <p:cTn id="31" dur="200" accel="50000">
                                          <p:stCondLst>
                                            <p:cond delay="0"/>
                                          </p:stCondLst>
                                        </p:cTn>
                                        <p:tgtEl>
                                          <p:spTgt spid="3">
                                            <p:txEl>
                                              <p:pRg st="3" end="3"/>
                                            </p:txEl>
                                          </p:spTgt>
                                        </p:tgtEl>
                                        <p:attrNameLst>
                                          <p:attrName>xshear</p:attrName>
                                        </p:attrNameLst>
                                      </p:cBhvr>
                                    </p:anim>
                                    <p:set>
                                      <p:cBhvr>
                                        <p:cTn id="32" dur="800">
                                          <p:stCondLst>
                                            <p:cond delay="200"/>
                                          </p:stCondLst>
                                        </p:cTn>
                                        <p:tgtEl>
                                          <p:spTgt spid="3">
                                            <p:txEl>
                                              <p:pRg st="3" end="3"/>
                                            </p:txEl>
                                          </p:spTgt>
                                        </p:tgtEl>
                                        <p:attrNameLst>
                                          <p:attrName>xshear</p:attrName>
                                        </p:attrNameLst>
                                      </p:cBhvr>
                                      <p:to>
                                        <p:strVal val="-1.0"/>
                                      </p:to>
                                    </p:set>
                                    <p:set>
                                      <p:cBhvr>
                                        <p:cTn id="33"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reat-and-anxiety1.jpg"/>
          <p:cNvPicPr>
            <a:picLocks noGrp="1" noChangeAspect="1"/>
          </p:cNvPicPr>
          <p:nvPr>
            <p:ph idx="1"/>
          </p:nvPr>
        </p:nvPicPr>
        <p:blipFill>
          <a:blip r:embed="rId2" cstate="print"/>
          <a:srcRect/>
          <a:stretch>
            <a:fillRect/>
          </a:stretch>
        </p:blipFill>
        <p:spPr>
          <a:xfrm>
            <a:off x="39688" y="914400"/>
            <a:ext cx="9058275" cy="5334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smtClean="0"/>
          </a:p>
        </p:txBody>
      </p:sp>
      <p:pic>
        <p:nvPicPr>
          <p:cNvPr id="4" name="Content Placeholder 3" descr="avoidance.jpg"/>
          <p:cNvPicPr>
            <a:picLocks noGrp="1" noChangeAspect="1"/>
          </p:cNvPicPr>
          <p:nvPr>
            <p:ph idx="1"/>
          </p:nvPr>
        </p:nvPicPr>
        <p:blipFill>
          <a:blip r:embed="rId2" cstate="print"/>
          <a:srcRect/>
          <a:stretch>
            <a:fillRect/>
          </a:stretch>
        </p:blipFill>
        <p:spPr>
          <a:xfrm>
            <a:off x="-85725" y="0"/>
            <a:ext cx="9310688" cy="6858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b="1" dirty="0" err="1" smtClean="0">
                <a:solidFill>
                  <a:schemeClr val="accent2">
                    <a:lumMod val="75000"/>
                  </a:schemeClr>
                </a:solidFill>
              </a:rPr>
              <a:t>Marra</a:t>
            </a:r>
            <a:r>
              <a:rPr lang="en-US" sz="1800" b="1" dirty="0" smtClean="0">
                <a:solidFill>
                  <a:schemeClr val="accent2">
                    <a:lumMod val="75000"/>
                  </a:schemeClr>
                </a:solidFill>
              </a:rPr>
              <a:t>, T. (2005). </a:t>
            </a:r>
            <a:r>
              <a:rPr lang="en-US" sz="2000" b="1" i="1" dirty="0" smtClean="0">
                <a:solidFill>
                  <a:schemeClr val="accent2">
                    <a:lumMod val="50000"/>
                  </a:schemeClr>
                </a:solidFill>
              </a:rPr>
              <a:t>Dialectical Behavior Therapy in Private Practice. A Practical and Comprehensive Guide</a:t>
            </a:r>
            <a:r>
              <a:rPr lang="en-US" sz="2000" b="1" dirty="0" smtClean="0">
                <a:solidFill>
                  <a:schemeClr val="accent2">
                    <a:lumMod val="75000"/>
                  </a:schemeClr>
                </a:solidFill>
              </a:rPr>
              <a:t>. </a:t>
            </a:r>
            <a:r>
              <a:rPr lang="en-US" sz="1600" b="1" dirty="0" smtClean="0">
                <a:solidFill>
                  <a:schemeClr val="accent2">
                    <a:lumMod val="75000"/>
                  </a:schemeClr>
                </a:solidFill>
              </a:rPr>
              <a:t>Oakland. CA. New Harbinger.</a:t>
            </a:r>
            <a:r>
              <a:rPr lang="en-US" sz="1600" dirty="0" smtClean="0"/>
              <a:t/>
            </a:r>
            <a:br>
              <a:rPr lang="en-US" sz="1600" dirty="0" smtClean="0"/>
            </a:br>
            <a:endParaRPr lang="en-US" sz="1600" dirty="0"/>
          </a:p>
        </p:txBody>
      </p:sp>
      <p:pic>
        <p:nvPicPr>
          <p:cNvPr id="1026" name="Picture 2"/>
          <p:cNvPicPr>
            <a:picLocks noGrp="1" noChangeAspect="1" noChangeArrowheads="1"/>
          </p:cNvPicPr>
          <p:nvPr>
            <p:ph idx="1"/>
          </p:nvPr>
        </p:nvPicPr>
        <p:blipFill>
          <a:blip r:embed="rId2" cstate="print"/>
          <a:srcRect/>
          <a:stretch>
            <a:fillRect/>
          </a:stretch>
        </p:blipFill>
        <p:spPr>
          <a:xfrm>
            <a:off x="508000" y="1447800"/>
            <a:ext cx="8178800" cy="5410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5400" b="1" smtClean="0">
                <a:solidFill>
                  <a:srgbClr val="800000"/>
                </a:solidFill>
              </a:rPr>
              <a:t>AVERTISMENT!</a:t>
            </a:r>
            <a:endParaRPr lang="en-US" sz="5400" b="1" smtClean="0">
              <a:solidFill>
                <a:srgbClr val="800000"/>
              </a:solidFill>
            </a:endParaRPr>
          </a:p>
        </p:txBody>
      </p:sp>
      <p:sp>
        <p:nvSpPr>
          <p:cNvPr id="3" name="Content Placeholder 2"/>
          <p:cNvSpPr>
            <a:spLocks noGrp="1"/>
          </p:cNvSpPr>
          <p:nvPr>
            <p:ph idx="1"/>
          </p:nvPr>
        </p:nvSpPr>
        <p:spPr>
          <a:xfrm>
            <a:off x="457200" y="1447800"/>
            <a:ext cx="8229600" cy="4953000"/>
          </a:xfrm>
        </p:spPr>
        <p:txBody>
          <a:bodyPr/>
          <a:lstStyle/>
          <a:p>
            <a:pPr>
              <a:buFontTx/>
              <a:buNone/>
            </a:pPr>
            <a:r>
              <a:rPr lang="ro-RO" sz="4400" b="1" smtClean="0">
                <a:solidFill>
                  <a:srgbClr val="800000"/>
                </a:solidFill>
              </a:rPr>
              <a:t>	</a:t>
            </a:r>
          </a:p>
          <a:p>
            <a:pPr>
              <a:buFontTx/>
              <a:buNone/>
            </a:pPr>
            <a:r>
              <a:rPr lang="ro-RO" sz="4400" b="1" smtClean="0">
                <a:solidFill>
                  <a:srgbClr val="800000"/>
                </a:solidFill>
              </a:rPr>
              <a:t>	Orice legătură între conţinu-tul acestui workshop şi cer-cetările ştiinţifice riguroase din domeniul psihologiei</a:t>
            </a:r>
          </a:p>
          <a:p>
            <a:pPr>
              <a:buFontTx/>
              <a:buNone/>
            </a:pPr>
            <a:r>
              <a:rPr lang="ro-RO" sz="4400" b="1" smtClean="0">
                <a:solidFill>
                  <a:srgbClr val="800000"/>
                </a:solidFill>
              </a:rPr>
              <a:t>	este </a:t>
            </a:r>
            <a:r>
              <a:rPr lang="ro-RO" sz="4800" b="1" smtClean="0">
                <a:solidFill>
                  <a:srgbClr val="800000"/>
                </a:solidFill>
              </a:rPr>
              <a:t>DELOC </a:t>
            </a:r>
            <a:r>
              <a:rPr lang="ro-RO" sz="4400" b="1" smtClean="0">
                <a:solidFill>
                  <a:srgbClr val="800000"/>
                </a:solidFill>
              </a:rPr>
              <a:t>întâmplătoare!</a:t>
            </a:r>
            <a:endParaRPr lang="en-US" sz="4400" b="1" smtClean="0">
              <a:solidFill>
                <a:srgbClr val="800000"/>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10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10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100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endParaRPr lang="ro-RO" sz="2400" smtClean="0"/>
          </a:p>
          <a:p>
            <a:r>
              <a:rPr lang="ro-RO" sz="2400" b="1" smtClean="0">
                <a:solidFill>
                  <a:srgbClr val="800000"/>
                </a:solidFill>
              </a:rPr>
              <a:t>Din punctul de vedere al modelelor funcţionale ale emoţiilor, pot fi considerate adaptive acele reacţii emoţionale, care corespund solicitărilor particulare ale unui „context provocator” (</a:t>
            </a:r>
            <a:r>
              <a:rPr lang="en-US" sz="2400" b="1" smtClean="0">
                <a:solidFill>
                  <a:srgbClr val="800000"/>
                </a:solidFill>
              </a:rPr>
              <a:t>‘‘incentive context’’</a:t>
            </a:r>
            <a:r>
              <a:rPr lang="ro-RO" sz="2400" b="1" smtClean="0">
                <a:solidFill>
                  <a:srgbClr val="800000"/>
                </a:solidFill>
              </a:rPr>
              <a:t>) dat. </a:t>
            </a:r>
          </a:p>
          <a:p>
            <a:endParaRPr lang="ro-RO" sz="2400" b="1" smtClean="0">
              <a:solidFill>
                <a:srgbClr val="800000"/>
              </a:solidFill>
            </a:endParaRPr>
          </a:p>
          <a:p>
            <a:r>
              <a:rPr lang="ro-RO" sz="2400" b="1" smtClean="0">
                <a:solidFill>
                  <a:srgbClr val="800000"/>
                </a:solidFill>
              </a:rPr>
              <a:t>În cazul unor emoţii cum ar fi teama, tristeţea, mânia, sau dezgustul, datele empirice care confirmă acest lucru sunt apreciate ca fiind „clare”. (Coifman şi colab, 2016)</a:t>
            </a:r>
            <a:endParaRPr lang="en-US" sz="2400" b="1" smtClean="0">
              <a:solidFill>
                <a:srgbClr val="8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o-RO" sz="2800" b="1" dirty="0" smtClean="0">
                <a:solidFill>
                  <a:schemeClr val="accent2">
                    <a:lumMod val="50000"/>
                  </a:schemeClr>
                </a:solidFill>
              </a:rPr>
              <a:t>Emoţii primare adaptive VS dezadaptive</a:t>
            </a:r>
            <a:r>
              <a:rPr lang="ro-RO" sz="2000" b="1" dirty="0" smtClean="0"/>
              <a:t/>
            </a:r>
            <a:br>
              <a:rPr lang="ro-RO" sz="2000" b="1" dirty="0" smtClean="0"/>
            </a:br>
            <a:r>
              <a:rPr lang="ro-RO" sz="2000" b="1" dirty="0" smtClean="0">
                <a:solidFill>
                  <a:schemeClr val="accent2">
                    <a:lumMod val="50000"/>
                  </a:schemeClr>
                </a:solidFill>
              </a:rPr>
              <a:t>(Greenberg, 2015)</a:t>
            </a:r>
            <a:r>
              <a:rPr lang="en-US" sz="2000" dirty="0" smtClean="0"/>
              <a:t/>
            </a:r>
            <a:br>
              <a:rPr lang="en-US" sz="2000" dirty="0" smtClean="0"/>
            </a:br>
            <a:endParaRPr lang="en-US" sz="2000" dirty="0"/>
          </a:p>
        </p:txBody>
      </p:sp>
      <p:pic>
        <p:nvPicPr>
          <p:cNvPr id="2050" name="Picture 2"/>
          <p:cNvPicPr>
            <a:picLocks noGrp="1" noChangeAspect="1" noChangeArrowheads="1"/>
          </p:cNvPicPr>
          <p:nvPr>
            <p:ph idx="1"/>
          </p:nvPr>
        </p:nvPicPr>
        <p:blipFill>
          <a:blip r:embed="rId2" cstate="print"/>
          <a:srcRect/>
          <a:stretch>
            <a:fillRect/>
          </a:stretch>
        </p:blipFill>
        <p:spPr>
          <a:xfrm>
            <a:off x="823913" y="1676400"/>
            <a:ext cx="7575550" cy="4419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ppt_x</p:attrName>
                                        </p:attrNameLst>
                                      </p:cBhvr>
                                      <p:tavLst>
                                        <p:tav tm="0">
                                          <p:val>
                                            <p:strVal val="#ppt_x-.2"/>
                                          </p:val>
                                        </p:tav>
                                        <p:tav tm="100000">
                                          <p:val>
                                            <p:strVal val="#ppt_x"/>
                                          </p:val>
                                        </p:tav>
                                      </p:tavLst>
                                    </p:anim>
                                    <p:anim calcmode="lin" valueType="num">
                                      <p:cBhvr>
                                        <p:cTn id="8" dur="3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ger.jpg"/>
          <p:cNvPicPr>
            <a:picLocks noChangeAspect="1"/>
          </p:cNvPicPr>
          <p:nvPr/>
        </p:nvPicPr>
        <p:blipFill>
          <a:blip r:embed="rId2" cstate="print"/>
          <a:srcRect/>
          <a:stretch>
            <a:fillRect/>
          </a:stretch>
        </p:blipFill>
        <p:spPr bwMode="auto">
          <a:xfrm>
            <a:off x="6350" y="0"/>
            <a:ext cx="9137650" cy="68580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2000" b="1" dirty="0" err="1" smtClean="0">
                <a:solidFill>
                  <a:schemeClr val="accent1">
                    <a:lumMod val="50000"/>
                  </a:schemeClr>
                </a:solidFill>
              </a:rPr>
              <a:t>Koons</a:t>
            </a:r>
            <a:r>
              <a:rPr lang="en-US" sz="2000" b="1" dirty="0" smtClean="0">
                <a:solidFill>
                  <a:schemeClr val="accent1">
                    <a:lumMod val="50000"/>
                  </a:schemeClr>
                </a:solidFill>
              </a:rPr>
              <a:t> , C.R. (2016). </a:t>
            </a:r>
            <a:r>
              <a:rPr lang="en-US" sz="2400" b="1" dirty="0" smtClean="0">
                <a:solidFill>
                  <a:schemeClr val="tx2">
                    <a:lumMod val="50000"/>
                  </a:schemeClr>
                </a:solidFill>
              </a:rPr>
              <a:t>The Mindfulness Solution for Intense Emotions. </a:t>
            </a:r>
            <a:r>
              <a:rPr lang="en-US" sz="1800" b="1" dirty="0" smtClean="0">
                <a:solidFill>
                  <a:schemeClr val="accent1">
                    <a:lumMod val="50000"/>
                  </a:schemeClr>
                </a:solidFill>
              </a:rPr>
              <a:t>Oakland, CA. New Harbinger Publications, Inc.</a:t>
            </a:r>
            <a:endParaRPr lang="en-US" sz="1800" dirty="0"/>
          </a:p>
        </p:txBody>
      </p:sp>
      <p:sp>
        <p:nvSpPr>
          <p:cNvPr id="3" name="Content Placeholder 2"/>
          <p:cNvSpPr>
            <a:spLocks noGrp="1"/>
          </p:cNvSpPr>
          <p:nvPr>
            <p:ph idx="1"/>
          </p:nvPr>
        </p:nvSpPr>
        <p:spPr/>
        <p:txBody>
          <a:bodyPr/>
          <a:lstStyle/>
          <a:p>
            <a:pPr>
              <a:defRPr/>
            </a:pPr>
            <a:endParaRPr lang="ro-RO" dirty="0" smtClean="0"/>
          </a:p>
          <a:p>
            <a:pPr>
              <a:defRPr/>
            </a:pPr>
            <a:r>
              <a:rPr lang="ro-RO" b="1" dirty="0" smtClean="0">
                <a:solidFill>
                  <a:schemeClr val="tx2">
                    <a:lumMod val="50000"/>
                  </a:schemeClr>
                </a:solidFill>
              </a:rPr>
              <a:t>Cei doi factori care contribuie decisiv la dereglarea emoţională:</a:t>
            </a:r>
          </a:p>
          <a:p>
            <a:pPr>
              <a:buFont typeface="Arial" charset="0"/>
              <a:buNone/>
              <a:defRPr/>
            </a:pPr>
            <a:endParaRPr lang="ro-RO" b="1" dirty="0" smtClean="0"/>
          </a:p>
          <a:p>
            <a:pPr>
              <a:buFont typeface="Arial" charset="0"/>
              <a:buNone/>
              <a:defRPr/>
            </a:pPr>
            <a:r>
              <a:rPr lang="ro-RO" sz="2800" b="1" dirty="0" smtClean="0"/>
              <a:t>	 	</a:t>
            </a:r>
            <a:r>
              <a:rPr lang="ro-RO" sz="2800" b="1" dirty="0" smtClean="0">
                <a:solidFill>
                  <a:schemeClr val="accent1">
                    <a:lumMod val="50000"/>
                  </a:schemeClr>
                </a:solidFill>
              </a:rPr>
              <a:t>1. Intensitatea emoţiilor</a:t>
            </a:r>
          </a:p>
          <a:p>
            <a:pPr>
              <a:buFont typeface="Arial" charset="0"/>
              <a:buNone/>
              <a:defRPr/>
            </a:pPr>
            <a:endParaRPr lang="ro-RO" sz="2800" b="1" dirty="0" smtClean="0">
              <a:solidFill>
                <a:schemeClr val="accent1">
                  <a:lumMod val="50000"/>
                </a:schemeClr>
              </a:solidFill>
            </a:endParaRPr>
          </a:p>
          <a:p>
            <a:pPr lvl="2">
              <a:buFont typeface="Arial" charset="0"/>
              <a:buNone/>
              <a:defRPr/>
            </a:pPr>
            <a:r>
              <a:rPr lang="ro-RO" sz="2800" b="1" dirty="0" smtClean="0">
                <a:solidFill>
                  <a:schemeClr val="accent1">
                    <a:lumMod val="50000"/>
                  </a:schemeClr>
                </a:solidFill>
              </a:rPr>
              <a:t>2. Evitarea emoţională</a:t>
            </a:r>
            <a:endParaRPr lang="en-US" sz="28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3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6" dur="3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3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4" dur="3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870">
                                          <p:stCondLst>
                                            <p:cond delay="0"/>
                                          </p:stCondLst>
                                        </p:cTn>
                                        <p:tgtEl>
                                          <p:spTgt spid="4"/>
                                        </p:tgtEl>
                                      </p:cBhvr>
                                    </p:animEffect>
                                    <p:anim calcmode="lin" valueType="num">
                                      <p:cBhvr>
                                        <p:cTn id="30"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33"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34"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35" dur="39">
                                          <p:stCondLst>
                                            <p:cond delay="975"/>
                                          </p:stCondLst>
                                        </p:cTn>
                                        <p:tgtEl>
                                          <p:spTgt spid="4"/>
                                        </p:tgtEl>
                                      </p:cBhvr>
                                      <p:to x="100000" y="60000"/>
                                    </p:animScale>
                                    <p:animScale>
                                      <p:cBhvr>
                                        <p:cTn id="36" dur="249" decel="50000">
                                          <p:stCondLst>
                                            <p:cond delay="1014"/>
                                          </p:stCondLst>
                                        </p:cTn>
                                        <p:tgtEl>
                                          <p:spTgt spid="4"/>
                                        </p:tgtEl>
                                      </p:cBhvr>
                                      <p:to x="100000" y="100000"/>
                                    </p:animScale>
                                    <p:animScale>
                                      <p:cBhvr>
                                        <p:cTn id="37" dur="39">
                                          <p:stCondLst>
                                            <p:cond delay="1968"/>
                                          </p:stCondLst>
                                        </p:cTn>
                                        <p:tgtEl>
                                          <p:spTgt spid="4"/>
                                        </p:tgtEl>
                                      </p:cBhvr>
                                      <p:to x="100000" y="80000"/>
                                    </p:animScale>
                                    <p:animScale>
                                      <p:cBhvr>
                                        <p:cTn id="38" dur="249" decel="50000">
                                          <p:stCondLst>
                                            <p:cond delay="2007"/>
                                          </p:stCondLst>
                                        </p:cTn>
                                        <p:tgtEl>
                                          <p:spTgt spid="4"/>
                                        </p:tgtEl>
                                      </p:cBhvr>
                                      <p:to x="100000" y="100000"/>
                                    </p:animScale>
                                    <p:animScale>
                                      <p:cBhvr>
                                        <p:cTn id="39" dur="39">
                                          <p:stCondLst>
                                            <p:cond delay="2463"/>
                                          </p:stCondLst>
                                        </p:cTn>
                                        <p:tgtEl>
                                          <p:spTgt spid="4"/>
                                        </p:tgtEl>
                                      </p:cBhvr>
                                      <p:to x="100000" y="90000"/>
                                    </p:animScale>
                                    <p:animScale>
                                      <p:cBhvr>
                                        <p:cTn id="40" dur="249" decel="50000">
                                          <p:stCondLst>
                                            <p:cond delay="2502"/>
                                          </p:stCondLst>
                                        </p:cTn>
                                        <p:tgtEl>
                                          <p:spTgt spid="4"/>
                                        </p:tgtEl>
                                      </p:cBhvr>
                                      <p:to x="100000" y="100000"/>
                                    </p:animScale>
                                    <p:animScale>
                                      <p:cBhvr>
                                        <p:cTn id="41" dur="39">
                                          <p:stCondLst>
                                            <p:cond delay="2712"/>
                                          </p:stCondLst>
                                        </p:cTn>
                                        <p:tgtEl>
                                          <p:spTgt spid="4"/>
                                        </p:tgtEl>
                                      </p:cBhvr>
                                      <p:to x="100000" y="95000"/>
                                    </p:animScale>
                                    <p:animScale>
                                      <p:cBhvr>
                                        <p:cTn id="42" dur="249" decel="50000">
                                          <p:stCondLst>
                                            <p:cond delay="2751"/>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5" presetClass="exit" presetSubtype="0" fill="hold" nodeType="clickEffect">
                                  <p:stCondLst>
                                    <p:cond delay="0"/>
                                  </p:stCondLst>
                                  <p:childTnLst>
                                    <p:anim calcmode="lin" valueType="num">
                                      <p:cBhvr>
                                        <p:cTn id="46" dur="1000"/>
                                        <p:tgtEl>
                                          <p:spTgt spid="3">
                                            <p:txEl>
                                              <p:pRg st="1" end="1"/>
                                            </p:txEl>
                                          </p:spTgt>
                                        </p:tgtEl>
                                        <p:attrNameLst>
                                          <p:attrName>ppt_w</p:attrName>
                                        </p:attrNameLst>
                                      </p:cBhvr>
                                      <p:tavLst>
                                        <p:tav tm="0">
                                          <p:val>
                                            <p:strVal val="ppt_w"/>
                                          </p:val>
                                        </p:tav>
                                        <p:tav tm="100000">
                                          <p:val>
                                            <p:fltVal val="0"/>
                                          </p:val>
                                        </p:tav>
                                      </p:tavLst>
                                    </p:anim>
                                    <p:anim calcmode="lin" valueType="num">
                                      <p:cBhvr>
                                        <p:cTn id="47" dur="1000"/>
                                        <p:tgtEl>
                                          <p:spTgt spid="3">
                                            <p:txEl>
                                              <p:pRg st="1" end="1"/>
                                            </p:txEl>
                                          </p:spTgt>
                                        </p:tgtEl>
                                        <p:attrNameLst>
                                          <p:attrName>ppt_h</p:attrName>
                                        </p:attrNameLst>
                                      </p:cBhvr>
                                      <p:tavLst>
                                        <p:tav tm="0">
                                          <p:val>
                                            <p:strVal val="ppt_h"/>
                                          </p:val>
                                        </p:tav>
                                        <p:tav tm="100000">
                                          <p:val>
                                            <p:fltVal val="0"/>
                                          </p:val>
                                        </p:tav>
                                      </p:tavLst>
                                    </p:anim>
                                    <p:anim calcmode="lin" valueType="num">
                                      <p:cBhvr>
                                        <p:cTn id="48"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9"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0" dur="1" fill="hold">
                                          <p:stCondLst>
                                            <p:cond delay="999"/>
                                          </p:stCondLst>
                                        </p:cTn>
                                        <p:tgtEl>
                                          <p:spTgt spid="3">
                                            <p:txEl>
                                              <p:pRg st="1" end="1"/>
                                            </p:txEl>
                                          </p:spTgt>
                                        </p:tgtEl>
                                        <p:attrNameLst>
                                          <p:attrName>style.visibility</p:attrName>
                                        </p:attrNameLst>
                                      </p:cBhvr>
                                      <p:to>
                                        <p:strVal val="hidden"/>
                                      </p:to>
                                    </p:set>
                                  </p:childTnLst>
                                </p:cTn>
                              </p:par>
                              <p:par>
                                <p:cTn id="51" presetID="15" presetClass="exit" presetSubtype="0" fill="hold" nodeType="withEffect">
                                  <p:stCondLst>
                                    <p:cond delay="0"/>
                                  </p:stCondLst>
                                  <p:childTnLst>
                                    <p:anim calcmode="lin" valueType="num">
                                      <p:cBhvr>
                                        <p:cTn id="52" dur="1000"/>
                                        <p:tgtEl>
                                          <p:spTgt spid="3">
                                            <p:txEl>
                                              <p:pRg st="3" end="3"/>
                                            </p:txEl>
                                          </p:spTgt>
                                        </p:tgtEl>
                                        <p:attrNameLst>
                                          <p:attrName>ppt_w</p:attrName>
                                        </p:attrNameLst>
                                      </p:cBhvr>
                                      <p:tavLst>
                                        <p:tav tm="0">
                                          <p:val>
                                            <p:strVal val="ppt_w"/>
                                          </p:val>
                                        </p:tav>
                                        <p:tav tm="100000">
                                          <p:val>
                                            <p:fltVal val="0"/>
                                          </p:val>
                                        </p:tav>
                                      </p:tavLst>
                                    </p:anim>
                                    <p:anim calcmode="lin" valueType="num">
                                      <p:cBhvr>
                                        <p:cTn id="53" dur="1000"/>
                                        <p:tgtEl>
                                          <p:spTgt spid="3">
                                            <p:txEl>
                                              <p:pRg st="3" end="3"/>
                                            </p:txEl>
                                          </p:spTgt>
                                        </p:tgtEl>
                                        <p:attrNameLst>
                                          <p:attrName>ppt_h</p:attrName>
                                        </p:attrNameLst>
                                      </p:cBhvr>
                                      <p:tavLst>
                                        <p:tav tm="0">
                                          <p:val>
                                            <p:strVal val="ppt_h"/>
                                          </p:val>
                                        </p:tav>
                                        <p:tav tm="100000">
                                          <p:val>
                                            <p:fltVal val="0"/>
                                          </p:val>
                                        </p:tav>
                                      </p:tavLst>
                                    </p:anim>
                                    <p:anim calcmode="lin" valueType="num">
                                      <p:cBhvr>
                                        <p:cTn id="54" dur="1000"/>
                                        <p:tgtEl>
                                          <p:spTgt spid="3">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5" dur="1000"/>
                                        <p:tgtEl>
                                          <p:spTgt spid="3">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6" dur="1" fill="hold">
                                          <p:stCondLst>
                                            <p:cond delay="999"/>
                                          </p:stCondLst>
                                        </p:cTn>
                                        <p:tgtEl>
                                          <p:spTgt spid="3">
                                            <p:txEl>
                                              <p:pRg st="3" end="3"/>
                                            </p:txEl>
                                          </p:spTgt>
                                        </p:tgtEl>
                                        <p:attrNameLst>
                                          <p:attrName>style.visibility</p:attrName>
                                        </p:attrNameLst>
                                      </p:cBhvr>
                                      <p:to>
                                        <p:strVal val="hidden"/>
                                      </p:to>
                                    </p:set>
                                  </p:childTnLst>
                                </p:cTn>
                              </p:par>
                              <p:par>
                                <p:cTn id="57" presetID="15" presetClass="exit" presetSubtype="0" fill="hold" nodeType="withEffect">
                                  <p:stCondLst>
                                    <p:cond delay="0"/>
                                  </p:stCondLst>
                                  <p:childTnLst>
                                    <p:anim calcmode="lin" valueType="num">
                                      <p:cBhvr>
                                        <p:cTn id="58" dur="1000"/>
                                        <p:tgtEl>
                                          <p:spTgt spid="3">
                                            <p:txEl>
                                              <p:pRg st="5" end="5"/>
                                            </p:txEl>
                                          </p:spTgt>
                                        </p:tgtEl>
                                        <p:attrNameLst>
                                          <p:attrName>ppt_w</p:attrName>
                                        </p:attrNameLst>
                                      </p:cBhvr>
                                      <p:tavLst>
                                        <p:tav tm="0">
                                          <p:val>
                                            <p:strVal val="ppt_w"/>
                                          </p:val>
                                        </p:tav>
                                        <p:tav tm="100000">
                                          <p:val>
                                            <p:fltVal val="0"/>
                                          </p:val>
                                        </p:tav>
                                      </p:tavLst>
                                    </p:anim>
                                    <p:anim calcmode="lin" valueType="num">
                                      <p:cBhvr>
                                        <p:cTn id="59" dur="1000"/>
                                        <p:tgtEl>
                                          <p:spTgt spid="3">
                                            <p:txEl>
                                              <p:pRg st="5" end="5"/>
                                            </p:txEl>
                                          </p:spTgt>
                                        </p:tgtEl>
                                        <p:attrNameLst>
                                          <p:attrName>ppt_h</p:attrName>
                                        </p:attrNameLst>
                                      </p:cBhvr>
                                      <p:tavLst>
                                        <p:tav tm="0">
                                          <p:val>
                                            <p:strVal val="ppt_h"/>
                                          </p:val>
                                        </p:tav>
                                        <p:tav tm="100000">
                                          <p:val>
                                            <p:fltVal val="0"/>
                                          </p:val>
                                        </p:tav>
                                      </p:tavLst>
                                    </p:anim>
                                    <p:anim calcmode="lin" valueType="num">
                                      <p:cBhvr>
                                        <p:cTn id="60" dur="1000"/>
                                        <p:tgtEl>
                                          <p:spTgt spid="3">
                                            <p:txEl>
                                              <p:pRg st="5" end="5"/>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1" dur="1000"/>
                                        <p:tgtEl>
                                          <p:spTgt spid="3">
                                            <p:txEl>
                                              <p:pRg st="5" end="5"/>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2"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2000" b="1" smtClean="0">
                <a:solidFill>
                  <a:srgbClr val="006600"/>
                </a:solidFill>
              </a:rPr>
              <a:t>Vargha J.L., Szabó K.G. (2009): </a:t>
            </a:r>
            <a:r>
              <a:rPr lang="ro-RO" sz="2000" b="1" smtClean="0">
                <a:solidFill>
                  <a:srgbClr val="006600"/>
                </a:solidFill>
              </a:rPr>
              <a:t/>
            </a:r>
            <a:br>
              <a:rPr lang="ro-RO" sz="2000" b="1" smtClean="0">
                <a:solidFill>
                  <a:srgbClr val="006600"/>
                </a:solidFill>
              </a:rPr>
            </a:br>
            <a:r>
              <a:rPr lang="en-US" sz="2400" b="1" i="1" smtClean="0">
                <a:solidFill>
                  <a:srgbClr val="003300"/>
                </a:solidFill>
              </a:rPr>
              <a:t>Klinikai pszichológia. 1. rész. Egyetemi jegyzet.</a:t>
            </a:r>
            <a:r>
              <a:rPr lang="ro-RO" sz="2400" b="1" i="1" smtClean="0">
                <a:solidFill>
                  <a:srgbClr val="003300"/>
                </a:solidFill>
              </a:rPr>
              <a:t/>
            </a:r>
            <a:br>
              <a:rPr lang="ro-RO" sz="2400" b="1" i="1" smtClean="0">
                <a:solidFill>
                  <a:srgbClr val="003300"/>
                </a:solidFill>
              </a:rPr>
            </a:br>
            <a:r>
              <a:rPr lang="ro-RO" sz="1800" b="1" smtClean="0">
                <a:solidFill>
                  <a:srgbClr val="006600"/>
                </a:solidFill>
              </a:rPr>
              <a:t>Cluj</a:t>
            </a:r>
            <a:r>
              <a:rPr lang="en-US" sz="1800" b="1" smtClean="0">
                <a:solidFill>
                  <a:srgbClr val="006600"/>
                </a:solidFill>
              </a:rPr>
              <a:t>.</a:t>
            </a:r>
            <a:r>
              <a:rPr lang="ro-RO" sz="1800" b="1" smtClean="0">
                <a:solidFill>
                  <a:srgbClr val="006600"/>
                </a:solidFill>
              </a:rPr>
              <a:t> Presa Universitară Clujeană.</a:t>
            </a:r>
            <a:endParaRPr lang="en-US" sz="1800" b="1" smtClean="0">
              <a:solidFill>
                <a:srgbClr val="006600"/>
              </a:solidFill>
            </a:endParaRPr>
          </a:p>
        </p:txBody>
      </p:sp>
      <p:pic>
        <p:nvPicPr>
          <p:cNvPr id="5122" name="Picture 2"/>
          <p:cNvPicPr>
            <a:picLocks noGrp="1" noChangeAspect="1" noChangeArrowheads="1"/>
          </p:cNvPicPr>
          <p:nvPr>
            <p:ph idx="1"/>
          </p:nvPr>
        </p:nvPicPr>
        <p:blipFill>
          <a:blip r:embed="rId2" cstate="print"/>
          <a:srcRect/>
          <a:stretch>
            <a:fillRect/>
          </a:stretch>
        </p:blipFill>
        <p:spPr>
          <a:xfrm>
            <a:off x="0" y="2555875"/>
            <a:ext cx="9180513" cy="2625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b="1" dirty="0" smtClean="0">
                <a:solidFill>
                  <a:schemeClr val="accent2">
                    <a:lumMod val="75000"/>
                  </a:schemeClr>
                </a:solidFill>
              </a:rPr>
              <a:t>M. </a:t>
            </a:r>
            <a:r>
              <a:rPr lang="en-US" sz="1800" b="1" dirty="0" err="1" smtClean="0">
                <a:solidFill>
                  <a:schemeClr val="accent2">
                    <a:lumMod val="75000"/>
                  </a:schemeClr>
                </a:solidFill>
              </a:rPr>
              <a:t>Berking</a:t>
            </a:r>
            <a:r>
              <a:rPr lang="en-US" sz="1800" b="1" dirty="0" smtClean="0">
                <a:solidFill>
                  <a:schemeClr val="accent2">
                    <a:lumMod val="75000"/>
                  </a:schemeClr>
                </a:solidFill>
              </a:rPr>
              <a:t>, M., and B. Whitley, B. (2014).</a:t>
            </a:r>
            <a:r>
              <a:rPr lang="ro-RO" sz="2000" b="1" dirty="0" smtClean="0">
                <a:solidFill>
                  <a:schemeClr val="accent2">
                    <a:lumMod val="75000"/>
                  </a:schemeClr>
                </a:solidFill>
              </a:rPr>
              <a:t/>
            </a:r>
            <a:br>
              <a:rPr lang="ro-RO" sz="2000" b="1" dirty="0" smtClean="0">
                <a:solidFill>
                  <a:schemeClr val="accent2">
                    <a:lumMod val="75000"/>
                  </a:schemeClr>
                </a:solidFill>
              </a:rPr>
            </a:br>
            <a:r>
              <a:rPr lang="en-US" sz="2400" b="1" i="1" dirty="0" smtClean="0">
                <a:solidFill>
                  <a:srgbClr val="800000"/>
                </a:solidFill>
              </a:rPr>
              <a:t>Affect Regulation Training: A Practitioners’ Manual.</a:t>
            </a:r>
            <a:r>
              <a:rPr lang="en-US" sz="2000" b="1" i="1" dirty="0" smtClean="0">
                <a:solidFill>
                  <a:schemeClr val="accent2">
                    <a:lumMod val="75000"/>
                  </a:schemeClr>
                </a:solidFill>
              </a:rPr>
              <a:t/>
            </a:r>
            <a:br>
              <a:rPr lang="en-US" sz="2000" b="1" i="1" dirty="0" smtClean="0">
                <a:solidFill>
                  <a:schemeClr val="accent2">
                    <a:lumMod val="75000"/>
                  </a:schemeClr>
                </a:solidFill>
              </a:rPr>
            </a:br>
            <a:r>
              <a:rPr lang="en-US" sz="1600" b="1" dirty="0" smtClean="0">
                <a:solidFill>
                  <a:schemeClr val="accent2">
                    <a:lumMod val="75000"/>
                  </a:schemeClr>
                </a:solidFill>
              </a:rPr>
              <a:t>New </a:t>
            </a:r>
            <a:r>
              <a:rPr lang="en-US" sz="1600" b="1" dirty="0" err="1" smtClean="0">
                <a:solidFill>
                  <a:schemeClr val="accent2">
                    <a:lumMod val="75000"/>
                  </a:schemeClr>
                </a:solidFill>
              </a:rPr>
              <a:t>York.Springer</a:t>
            </a:r>
            <a:r>
              <a:rPr lang="en-US" sz="1600" b="1" dirty="0" smtClean="0">
                <a:solidFill>
                  <a:schemeClr val="accent2">
                    <a:lumMod val="75000"/>
                  </a:schemeClr>
                </a:solidFill>
              </a:rPr>
              <a:t> </a:t>
            </a:r>
            <a:r>
              <a:rPr lang="en-US" sz="1600" b="1" dirty="0" err="1" smtClean="0">
                <a:solidFill>
                  <a:schemeClr val="accent2">
                    <a:lumMod val="75000"/>
                  </a:schemeClr>
                </a:solidFill>
              </a:rPr>
              <a:t>Science+Business</a:t>
            </a:r>
            <a:r>
              <a:rPr lang="en-US" sz="1600" b="1" dirty="0" smtClean="0">
                <a:solidFill>
                  <a:schemeClr val="accent2">
                    <a:lumMod val="75000"/>
                  </a:schemeClr>
                </a:solidFill>
              </a:rPr>
              <a:t> Media.</a:t>
            </a:r>
            <a:endParaRPr lang="en-US" sz="1600" b="1" dirty="0">
              <a:solidFill>
                <a:schemeClr val="accent2">
                  <a:lumMod val="75000"/>
                </a:schemeClr>
              </a:solidFill>
            </a:endParaRPr>
          </a:p>
        </p:txBody>
      </p:sp>
      <p:pic>
        <p:nvPicPr>
          <p:cNvPr id="63490" name="Picture 2"/>
          <p:cNvPicPr>
            <a:picLocks noGrp="1" noChangeAspect="1" noChangeArrowheads="1"/>
          </p:cNvPicPr>
          <p:nvPr>
            <p:ph idx="1"/>
          </p:nvPr>
        </p:nvPicPr>
        <p:blipFill>
          <a:blip r:embed="rId2" cstate="print"/>
          <a:srcRect/>
          <a:stretch>
            <a:fillRect/>
          </a:stretch>
        </p:blipFill>
        <p:spPr>
          <a:xfrm>
            <a:off x="819150" y="1447800"/>
            <a:ext cx="73406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slide(fromBottom)">
                                      <p:cBhvr>
                                        <p:cTn id="7" dur="3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600" b="1" dirty="0" smtClean="0">
                <a:solidFill>
                  <a:schemeClr val="accent2">
                    <a:lumMod val="75000"/>
                  </a:schemeClr>
                </a:solidFill>
              </a:rPr>
              <a:t>Gross</a:t>
            </a:r>
            <a:r>
              <a:rPr lang="ro-RO" sz="1600" b="1" dirty="0" smtClean="0">
                <a:solidFill>
                  <a:schemeClr val="accent2">
                    <a:lumMod val="75000"/>
                  </a:schemeClr>
                </a:solidFill>
              </a:rPr>
              <a:t>, J.J.</a:t>
            </a:r>
            <a:r>
              <a:rPr lang="en-US" sz="1600" b="1" dirty="0" smtClean="0">
                <a:solidFill>
                  <a:schemeClr val="accent2">
                    <a:lumMod val="75000"/>
                  </a:schemeClr>
                </a:solidFill>
              </a:rPr>
              <a:t> (2015)</a:t>
            </a:r>
            <a:r>
              <a:rPr lang="ro-RO" sz="1600" b="1" dirty="0" smtClean="0">
                <a:solidFill>
                  <a:schemeClr val="accent2">
                    <a:lumMod val="75000"/>
                  </a:schemeClr>
                </a:solidFill>
              </a:rPr>
              <a:t>.</a:t>
            </a:r>
            <a:r>
              <a:rPr lang="en-US" sz="1600" b="1" dirty="0" smtClean="0">
                <a:solidFill>
                  <a:schemeClr val="accent2">
                    <a:lumMod val="75000"/>
                  </a:schemeClr>
                </a:solidFill>
              </a:rPr>
              <a:t> </a:t>
            </a:r>
            <a:r>
              <a:rPr lang="en-US" sz="2000" b="1" dirty="0" smtClean="0">
                <a:solidFill>
                  <a:schemeClr val="accent2">
                    <a:lumMod val="50000"/>
                  </a:schemeClr>
                </a:solidFill>
              </a:rPr>
              <a:t>Emotion Regulation: Current Status and Future Prospects</a:t>
            </a:r>
            <a:r>
              <a:rPr lang="ro-RO" sz="2000" b="1" dirty="0" smtClean="0">
                <a:solidFill>
                  <a:schemeClr val="accent2">
                    <a:lumMod val="50000"/>
                  </a:schemeClr>
                </a:solidFill>
              </a:rPr>
              <a:t>.</a:t>
            </a:r>
            <a:r>
              <a:rPr lang="en-US" sz="2000" b="1" dirty="0" smtClean="0">
                <a:solidFill>
                  <a:schemeClr val="accent2">
                    <a:lumMod val="50000"/>
                  </a:schemeClr>
                </a:solidFill>
              </a:rPr>
              <a:t> </a:t>
            </a:r>
            <a:r>
              <a:rPr lang="ro-RO" sz="2000" b="1" dirty="0" smtClean="0">
                <a:solidFill>
                  <a:schemeClr val="accent2">
                    <a:lumMod val="75000"/>
                  </a:schemeClr>
                </a:solidFill>
              </a:rPr>
              <a:t/>
            </a:r>
            <a:br>
              <a:rPr lang="ro-RO" sz="2000" b="1" dirty="0" smtClean="0">
                <a:solidFill>
                  <a:schemeClr val="accent2">
                    <a:lumMod val="75000"/>
                  </a:schemeClr>
                </a:solidFill>
              </a:rPr>
            </a:br>
            <a:r>
              <a:rPr lang="en-US" sz="1600" b="1" i="1" dirty="0" smtClean="0">
                <a:solidFill>
                  <a:schemeClr val="accent2">
                    <a:lumMod val="75000"/>
                  </a:schemeClr>
                </a:solidFill>
              </a:rPr>
              <a:t>Psychological Inquiry: An</a:t>
            </a:r>
            <a:r>
              <a:rPr lang="ro-RO" sz="1600" b="1" i="1" dirty="0" smtClean="0">
                <a:solidFill>
                  <a:schemeClr val="accent2">
                    <a:lumMod val="75000"/>
                  </a:schemeClr>
                </a:solidFill>
              </a:rPr>
              <a:t> </a:t>
            </a:r>
            <a:r>
              <a:rPr lang="en-US" sz="1600" b="1" i="1" dirty="0" smtClean="0">
                <a:solidFill>
                  <a:schemeClr val="accent2">
                    <a:lumMod val="75000"/>
                  </a:schemeClr>
                </a:solidFill>
              </a:rPr>
              <a:t>International Journal for the Advancement of Psychological Theory</a:t>
            </a:r>
            <a:r>
              <a:rPr lang="ro-RO" sz="1600" b="1" i="1" dirty="0" smtClean="0">
                <a:solidFill>
                  <a:schemeClr val="accent2">
                    <a:lumMod val="75000"/>
                  </a:schemeClr>
                </a:solidFill>
              </a:rPr>
              <a:t>.</a:t>
            </a:r>
            <a:r>
              <a:rPr lang="en-US" sz="1600" b="1" i="1" dirty="0" smtClean="0">
                <a:solidFill>
                  <a:schemeClr val="accent2">
                    <a:lumMod val="75000"/>
                  </a:schemeClr>
                </a:solidFill>
              </a:rPr>
              <a:t> </a:t>
            </a:r>
            <a:r>
              <a:rPr lang="en-US" sz="1600" b="1" dirty="0" smtClean="0">
                <a:solidFill>
                  <a:schemeClr val="accent2">
                    <a:lumMod val="75000"/>
                  </a:schemeClr>
                </a:solidFill>
              </a:rPr>
              <a:t>26:1</a:t>
            </a:r>
            <a:r>
              <a:rPr lang="ro-RO" sz="1600" b="1" dirty="0" smtClean="0">
                <a:solidFill>
                  <a:schemeClr val="accent2">
                    <a:lumMod val="75000"/>
                  </a:schemeClr>
                </a:solidFill>
              </a:rPr>
              <a:t>.</a:t>
            </a:r>
            <a:r>
              <a:rPr lang="en-US" sz="1600" b="1" dirty="0" smtClean="0">
                <a:solidFill>
                  <a:schemeClr val="accent2">
                    <a:lumMod val="75000"/>
                  </a:schemeClr>
                </a:solidFill>
              </a:rPr>
              <a:t> 1-26.</a:t>
            </a:r>
            <a:r>
              <a:rPr lang="en-US" sz="2000" dirty="0" smtClean="0"/>
              <a:t/>
            </a:r>
            <a:br>
              <a:rPr lang="en-US" sz="2000" dirty="0" smtClean="0"/>
            </a:br>
            <a:endParaRPr lang="en-US" sz="2000" dirty="0"/>
          </a:p>
        </p:txBody>
      </p:sp>
      <p:pic>
        <p:nvPicPr>
          <p:cNvPr id="72706" name="Picture 2"/>
          <p:cNvPicPr>
            <a:picLocks noGrp="1" noChangeAspect="1" noChangeArrowheads="1"/>
          </p:cNvPicPr>
          <p:nvPr>
            <p:ph idx="1"/>
          </p:nvPr>
        </p:nvPicPr>
        <p:blipFill>
          <a:blip r:embed="rId2" cstate="print"/>
          <a:srcRect/>
          <a:stretch>
            <a:fillRect/>
          </a:stretch>
        </p:blipFill>
        <p:spPr>
          <a:xfrm>
            <a:off x="695325" y="1349375"/>
            <a:ext cx="7534275" cy="5524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3000" fill="hold"/>
                                        <p:tgtEl>
                                          <p:spTgt spid="72706"/>
                                        </p:tgtEl>
                                        <p:attrNameLst>
                                          <p:attrName>ppt_w</p:attrName>
                                        </p:attrNameLst>
                                      </p:cBhvr>
                                      <p:tavLst>
                                        <p:tav tm="0">
                                          <p:val>
                                            <p:fltVal val="0"/>
                                          </p:val>
                                        </p:tav>
                                        <p:tav tm="100000">
                                          <p:val>
                                            <p:strVal val="#ppt_w"/>
                                          </p:val>
                                        </p:tav>
                                      </p:tavLst>
                                    </p:anim>
                                    <p:anim calcmode="lin" valueType="num">
                                      <p:cBhvr>
                                        <p:cTn id="8" dur="3000" fill="hold"/>
                                        <p:tgtEl>
                                          <p:spTgt spid="72706"/>
                                        </p:tgtEl>
                                        <p:attrNameLst>
                                          <p:attrName>ppt_h</p:attrName>
                                        </p:attrNameLst>
                                      </p:cBhvr>
                                      <p:tavLst>
                                        <p:tav tm="0">
                                          <p:val>
                                            <p:fltVal val="0"/>
                                          </p:val>
                                        </p:tav>
                                        <p:tav tm="100000">
                                          <p:val>
                                            <p:strVal val="#ppt_h"/>
                                          </p:val>
                                        </p:tav>
                                      </p:tavLst>
                                    </p:anim>
                                    <p:anim calcmode="lin" valueType="num">
                                      <p:cBhvr>
                                        <p:cTn id="9" dur="3000" fill="hold"/>
                                        <p:tgtEl>
                                          <p:spTgt spid="72706"/>
                                        </p:tgtEl>
                                        <p:attrNameLst>
                                          <p:attrName>style.rotation</p:attrName>
                                        </p:attrNameLst>
                                      </p:cBhvr>
                                      <p:tavLst>
                                        <p:tav tm="0">
                                          <p:val>
                                            <p:fltVal val="360"/>
                                          </p:val>
                                        </p:tav>
                                        <p:tav tm="100000">
                                          <p:val>
                                            <p:fltVal val="0"/>
                                          </p:val>
                                        </p:tav>
                                      </p:tavLst>
                                    </p:anim>
                                    <p:animEffect transition="in" filter="fade">
                                      <p:cBhvr>
                                        <p:cTn id="10" dur="3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ro-RO" sz="2400" b="1" smtClean="0">
                <a:solidFill>
                  <a:srgbClr val="A50021"/>
                </a:solidFill>
              </a:rPr>
              <a:t>Originea tulburărilor emoţionale în viziunea            </a:t>
            </a:r>
            <a:r>
              <a:rPr lang="ro-RO" sz="2800" b="1" smtClean="0">
                <a:solidFill>
                  <a:srgbClr val="800000"/>
                </a:solidFill>
              </a:rPr>
              <a:t>PROTOCOLULUI UNIFICAT</a:t>
            </a:r>
            <a:endParaRPr lang="en-US" sz="2800" b="1" smtClean="0">
              <a:solidFill>
                <a:srgbClr val="800000"/>
              </a:solidFill>
            </a:endParaRPr>
          </a:p>
        </p:txBody>
      </p:sp>
      <p:pic>
        <p:nvPicPr>
          <p:cNvPr id="62466" name="Picture 2"/>
          <p:cNvPicPr>
            <a:picLocks noGrp="1" noChangeAspect="1" noChangeArrowheads="1"/>
          </p:cNvPicPr>
          <p:nvPr>
            <p:ph idx="1"/>
          </p:nvPr>
        </p:nvPicPr>
        <p:blipFill>
          <a:blip r:embed="rId2" cstate="print"/>
          <a:srcRect/>
          <a:stretch>
            <a:fillRect/>
          </a:stretch>
        </p:blipFill>
        <p:spPr>
          <a:xfrm>
            <a:off x="1600200" y="1600200"/>
            <a:ext cx="5753100" cy="647700"/>
          </a:xfrm>
        </p:spPr>
      </p:pic>
      <p:pic>
        <p:nvPicPr>
          <p:cNvPr id="62467" name="Picture 3"/>
          <p:cNvPicPr>
            <a:picLocks noChangeAspect="1" noChangeArrowheads="1"/>
          </p:cNvPicPr>
          <p:nvPr/>
        </p:nvPicPr>
        <p:blipFill>
          <a:blip r:embed="rId3" cstate="print"/>
          <a:srcRect/>
          <a:stretch>
            <a:fillRect/>
          </a:stretch>
        </p:blipFill>
        <p:spPr bwMode="auto">
          <a:xfrm>
            <a:off x="1600200" y="2286000"/>
            <a:ext cx="5705475" cy="43815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1447800" y="2743200"/>
            <a:ext cx="5829300" cy="714375"/>
          </a:xfrm>
          <a:prstGeom prst="rect">
            <a:avLst/>
          </a:prstGeom>
          <a:noFill/>
          <a:ln w="9525">
            <a:noFill/>
            <a:miter lim="800000"/>
            <a:headEnd/>
            <a:tailEnd/>
          </a:ln>
        </p:spPr>
      </p:pic>
      <p:pic>
        <p:nvPicPr>
          <p:cNvPr id="62469" name="Picture 5"/>
          <p:cNvPicPr>
            <a:picLocks noChangeAspect="1" noChangeArrowheads="1"/>
          </p:cNvPicPr>
          <p:nvPr/>
        </p:nvPicPr>
        <p:blipFill>
          <a:blip r:embed="rId5" cstate="print"/>
          <a:srcRect/>
          <a:stretch>
            <a:fillRect/>
          </a:stretch>
        </p:blipFill>
        <p:spPr bwMode="auto">
          <a:xfrm>
            <a:off x="5334000" y="3429000"/>
            <a:ext cx="1304925" cy="428625"/>
          </a:xfrm>
          <a:prstGeom prst="rect">
            <a:avLst/>
          </a:prstGeom>
          <a:noFill/>
          <a:ln w="9525">
            <a:noFill/>
            <a:miter lim="800000"/>
            <a:headEnd/>
            <a:tailEnd/>
          </a:ln>
        </p:spPr>
      </p:pic>
      <p:pic>
        <p:nvPicPr>
          <p:cNvPr id="62470" name="Picture 6"/>
          <p:cNvPicPr>
            <a:picLocks noChangeAspect="1" noChangeArrowheads="1"/>
          </p:cNvPicPr>
          <p:nvPr/>
        </p:nvPicPr>
        <p:blipFill>
          <a:blip r:embed="rId6" cstate="print"/>
          <a:srcRect/>
          <a:stretch>
            <a:fillRect/>
          </a:stretch>
        </p:blipFill>
        <p:spPr bwMode="auto">
          <a:xfrm>
            <a:off x="1447800" y="3505200"/>
            <a:ext cx="3943350" cy="581025"/>
          </a:xfrm>
          <a:prstGeom prst="rect">
            <a:avLst/>
          </a:prstGeom>
          <a:noFill/>
          <a:ln w="9525">
            <a:noFill/>
            <a:miter lim="800000"/>
            <a:headEnd/>
            <a:tailEnd/>
          </a:ln>
        </p:spPr>
      </p:pic>
      <p:pic>
        <p:nvPicPr>
          <p:cNvPr id="62471" name="Picture 7"/>
          <p:cNvPicPr>
            <a:picLocks noChangeAspect="1" noChangeArrowheads="1"/>
          </p:cNvPicPr>
          <p:nvPr/>
        </p:nvPicPr>
        <p:blipFill>
          <a:blip r:embed="rId7" cstate="print"/>
          <a:srcRect/>
          <a:stretch>
            <a:fillRect/>
          </a:stretch>
        </p:blipFill>
        <p:spPr bwMode="auto">
          <a:xfrm>
            <a:off x="1600200" y="4191000"/>
            <a:ext cx="5838825" cy="390525"/>
          </a:xfrm>
          <a:prstGeom prst="rect">
            <a:avLst/>
          </a:prstGeom>
          <a:noFill/>
          <a:ln w="9525">
            <a:noFill/>
            <a:miter lim="800000"/>
            <a:headEnd/>
            <a:tailEnd/>
          </a:ln>
        </p:spPr>
      </p:pic>
      <p:pic>
        <p:nvPicPr>
          <p:cNvPr id="62472" name="Picture 8"/>
          <p:cNvPicPr>
            <a:picLocks noChangeAspect="1" noChangeArrowheads="1"/>
          </p:cNvPicPr>
          <p:nvPr/>
        </p:nvPicPr>
        <p:blipFill>
          <a:blip r:embed="rId8" cstate="print"/>
          <a:srcRect/>
          <a:stretch>
            <a:fillRect/>
          </a:stretch>
        </p:blipFill>
        <p:spPr bwMode="auto">
          <a:xfrm>
            <a:off x="4572000" y="4572000"/>
            <a:ext cx="2466975" cy="809625"/>
          </a:xfrm>
          <a:prstGeom prst="rect">
            <a:avLst/>
          </a:prstGeom>
          <a:noFill/>
          <a:ln w="9525">
            <a:noFill/>
            <a:miter lim="800000"/>
            <a:headEnd/>
            <a:tailEnd/>
          </a:ln>
        </p:spPr>
      </p:pic>
      <p:pic>
        <p:nvPicPr>
          <p:cNvPr id="62473" name="Picture 9"/>
          <p:cNvPicPr>
            <a:picLocks noChangeAspect="1" noChangeArrowheads="1"/>
          </p:cNvPicPr>
          <p:nvPr/>
        </p:nvPicPr>
        <p:blipFill>
          <a:blip r:embed="rId9" cstate="print"/>
          <a:srcRect/>
          <a:stretch>
            <a:fillRect/>
          </a:stretch>
        </p:blipFill>
        <p:spPr bwMode="auto">
          <a:xfrm>
            <a:off x="1219200" y="4572000"/>
            <a:ext cx="3409950" cy="1123950"/>
          </a:xfrm>
          <a:prstGeom prst="rect">
            <a:avLst/>
          </a:prstGeom>
          <a:noFill/>
          <a:ln w="9525">
            <a:noFill/>
            <a:miter lim="800000"/>
            <a:headEnd/>
            <a:tailEnd/>
          </a:ln>
        </p:spPr>
      </p:pic>
      <p:sp>
        <p:nvSpPr>
          <p:cNvPr id="11" name="TextBox 10"/>
          <p:cNvSpPr txBox="1"/>
          <p:nvPr/>
        </p:nvSpPr>
        <p:spPr>
          <a:xfrm>
            <a:off x="6553200" y="5943600"/>
            <a:ext cx="1981200" cy="307975"/>
          </a:xfrm>
          <a:prstGeom prst="rect">
            <a:avLst/>
          </a:prstGeom>
          <a:solidFill>
            <a:schemeClr val="accent6">
              <a:lumMod val="60000"/>
              <a:lumOff val="40000"/>
            </a:schemeClr>
          </a:solidFill>
        </p:spPr>
        <p:txBody>
          <a:bodyPr>
            <a:spAutoFit/>
          </a:bodyPr>
          <a:lstStyle/>
          <a:p>
            <a:pPr>
              <a:defRPr/>
            </a:pPr>
            <a:r>
              <a:rPr lang="ro-RO" sz="1400" b="1" dirty="0">
                <a:solidFill>
                  <a:schemeClr val="accent2">
                    <a:lumMod val="75000"/>
                  </a:schemeClr>
                </a:solidFill>
              </a:rPr>
              <a:t>Boisseau, et al,2015</a:t>
            </a:r>
            <a:endParaRPr lang="en-US" sz="14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2000" fill="hold"/>
                                        <p:tgtEl>
                                          <p:spTgt spid="62466"/>
                                        </p:tgtEl>
                                        <p:attrNameLst>
                                          <p:attrName>ppt_x</p:attrName>
                                        </p:attrNameLst>
                                      </p:cBhvr>
                                      <p:tavLst>
                                        <p:tav tm="0">
                                          <p:val>
                                            <p:strVal val="#ppt_x-.2"/>
                                          </p:val>
                                        </p:tav>
                                        <p:tav tm="100000">
                                          <p:val>
                                            <p:strVal val="#ppt_x"/>
                                          </p:val>
                                        </p:tav>
                                      </p:tavLst>
                                    </p:anim>
                                    <p:anim calcmode="lin" valueType="num">
                                      <p:cBhvr>
                                        <p:cTn id="8" dur="2000" fill="hold"/>
                                        <p:tgtEl>
                                          <p:spTgt spid="6246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246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2467"/>
                                        </p:tgtEl>
                                        <p:attrNameLst>
                                          <p:attrName>style.visibility</p:attrName>
                                        </p:attrNameLst>
                                      </p:cBhvr>
                                      <p:to>
                                        <p:strVal val="visible"/>
                                      </p:to>
                                    </p:set>
                                    <p:anim calcmode="lin" valueType="num">
                                      <p:cBhvr>
                                        <p:cTn id="14" dur="2000" fill="hold"/>
                                        <p:tgtEl>
                                          <p:spTgt spid="62467"/>
                                        </p:tgtEl>
                                        <p:attrNameLst>
                                          <p:attrName>ppt_x</p:attrName>
                                        </p:attrNameLst>
                                      </p:cBhvr>
                                      <p:tavLst>
                                        <p:tav tm="0">
                                          <p:val>
                                            <p:strVal val="#ppt_x-.2"/>
                                          </p:val>
                                        </p:tav>
                                        <p:tav tm="100000">
                                          <p:val>
                                            <p:strVal val="#ppt_x"/>
                                          </p:val>
                                        </p:tav>
                                      </p:tavLst>
                                    </p:anim>
                                    <p:anim calcmode="lin" valueType="num">
                                      <p:cBhvr>
                                        <p:cTn id="15" dur="2000" fill="hold"/>
                                        <p:tgtEl>
                                          <p:spTgt spid="6246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246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2468"/>
                                        </p:tgtEl>
                                        <p:attrNameLst>
                                          <p:attrName>style.visibility</p:attrName>
                                        </p:attrNameLst>
                                      </p:cBhvr>
                                      <p:to>
                                        <p:strVal val="visible"/>
                                      </p:to>
                                    </p:set>
                                    <p:anim calcmode="lin" valueType="num">
                                      <p:cBhvr>
                                        <p:cTn id="21" dur="2000" fill="hold"/>
                                        <p:tgtEl>
                                          <p:spTgt spid="62468"/>
                                        </p:tgtEl>
                                        <p:attrNameLst>
                                          <p:attrName>ppt_x</p:attrName>
                                        </p:attrNameLst>
                                      </p:cBhvr>
                                      <p:tavLst>
                                        <p:tav tm="0">
                                          <p:val>
                                            <p:strVal val="#ppt_x-.2"/>
                                          </p:val>
                                        </p:tav>
                                        <p:tav tm="100000">
                                          <p:val>
                                            <p:strVal val="#ppt_x"/>
                                          </p:val>
                                        </p:tav>
                                      </p:tavLst>
                                    </p:anim>
                                    <p:anim calcmode="lin" valueType="num">
                                      <p:cBhvr>
                                        <p:cTn id="22" dur="2000" fill="hold"/>
                                        <p:tgtEl>
                                          <p:spTgt spid="62468"/>
                                        </p:tgtEl>
                                        <p:attrNameLst>
                                          <p:attrName>ppt_y</p:attrName>
                                        </p:attrNameLst>
                                      </p:cBhvr>
                                      <p:tavLst>
                                        <p:tav tm="0">
                                          <p:val>
                                            <p:strVal val="#ppt_y"/>
                                          </p:val>
                                        </p:tav>
                                        <p:tav tm="100000">
                                          <p:val>
                                            <p:strVal val="#ppt_y"/>
                                          </p:val>
                                        </p:tav>
                                      </p:tavLst>
                                    </p:anim>
                                    <p:animEffect transition="in" filter="wipe(right)" prLst="gradientSize: 0.1">
                                      <p:cBhvr>
                                        <p:cTn id="23" dur="2000"/>
                                        <p:tgtEl>
                                          <p:spTgt spid="62468"/>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62469"/>
                                        </p:tgtEl>
                                        <p:attrNameLst>
                                          <p:attrName>style.visibility</p:attrName>
                                        </p:attrNameLst>
                                      </p:cBhvr>
                                      <p:to>
                                        <p:strVal val="visible"/>
                                      </p:to>
                                    </p:set>
                                    <p:animEffect transition="in" filter="fade">
                                      <p:cBhvr>
                                        <p:cTn id="28" dur="770" decel="100000"/>
                                        <p:tgtEl>
                                          <p:spTgt spid="62469"/>
                                        </p:tgtEl>
                                      </p:cBhvr>
                                    </p:animEffect>
                                    <p:animScale>
                                      <p:cBhvr>
                                        <p:cTn id="29" dur="770" decel="100000"/>
                                        <p:tgtEl>
                                          <p:spTgt spid="62469"/>
                                        </p:tgtEl>
                                      </p:cBhvr>
                                      <p:from x="10000" y="10000"/>
                                      <p:to x="200000" y="450000"/>
                                    </p:animScale>
                                    <p:animScale>
                                      <p:cBhvr>
                                        <p:cTn id="30" dur="1230" accel="100000" fill="hold">
                                          <p:stCondLst>
                                            <p:cond delay="770"/>
                                          </p:stCondLst>
                                        </p:cTn>
                                        <p:tgtEl>
                                          <p:spTgt spid="62469"/>
                                        </p:tgtEl>
                                      </p:cBhvr>
                                      <p:from x="200000" y="450000"/>
                                      <p:to x="100000" y="100000"/>
                                    </p:animScale>
                                    <p:set>
                                      <p:cBhvr>
                                        <p:cTn id="31" dur="770" fill="hold"/>
                                        <p:tgtEl>
                                          <p:spTgt spid="62469"/>
                                        </p:tgtEl>
                                        <p:attrNameLst>
                                          <p:attrName>ppt_x</p:attrName>
                                        </p:attrNameLst>
                                      </p:cBhvr>
                                      <p:to>
                                        <p:strVal val="(0.5)"/>
                                      </p:to>
                                    </p:set>
                                    <p:anim from="(0.5)" to="(#ppt_x)" calcmode="lin" valueType="num">
                                      <p:cBhvr>
                                        <p:cTn id="32" dur="1230" accel="100000" fill="hold">
                                          <p:stCondLst>
                                            <p:cond delay="770"/>
                                          </p:stCondLst>
                                        </p:cTn>
                                        <p:tgtEl>
                                          <p:spTgt spid="62469"/>
                                        </p:tgtEl>
                                        <p:attrNameLst>
                                          <p:attrName>ppt_x</p:attrName>
                                        </p:attrNameLst>
                                      </p:cBhvr>
                                    </p:anim>
                                    <p:set>
                                      <p:cBhvr>
                                        <p:cTn id="33" dur="770" fill="hold"/>
                                        <p:tgtEl>
                                          <p:spTgt spid="62469"/>
                                        </p:tgtEl>
                                        <p:attrNameLst>
                                          <p:attrName>ppt_y</p:attrName>
                                        </p:attrNameLst>
                                      </p:cBhvr>
                                      <p:to>
                                        <p:strVal val="(#ppt_y+0.4)"/>
                                      </p:to>
                                    </p:set>
                                    <p:anim from="(#ppt_y+0.4)" to="(#ppt_y)" calcmode="lin" valueType="num">
                                      <p:cBhvr>
                                        <p:cTn id="34" dur="1230" accel="100000" fill="hold">
                                          <p:stCondLst>
                                            <p:cond delay="770"/>
                                          </p:stCondLst>
                                        </p:cTn>
                                        <p:tgtEl>
                                          <p:spTgt spid="62469"/>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62470"/>
                                        </p:tgtEl>
                                        <p:attrNameLst>
                                          <p:attrName>style.visibility</p:attrName>
                                        </p:attrNameLst>
                                      </p:cBhvr>
                                      <p:to>
                                        <p:strVal val="visible"/>
                                      </p:to>
                                    </p:set>
                                    <p:anim calcmode="lin" valueType="num">
                                      <p:cBhvr>
                                        <p:cTn id="39" dur="3000" fill="hold"/>
                                        <p:tgtEl>
                                          <p:spTgt spid="62470"/>
                                        </p:tgtEl>
                                        <p:attrNameLst>
                                          <p:attrName>ppt_w</p:attrName>
                                        </p:attrNameLst>
                                      </p:cBhvr>
                                      <p:tavLst>
                                        <p:tav tm="0">
                                          <p:val>
                                            <p:fltVal val="0"/>
                                          </p:val>
                                        </p:tav>
                                        <p:tav tm="100000">
                                          <p:val>
                                            <p:strVal val="#ppt_w"/>
                                          </p:val>
                                        </p:tav>
                                      </p:tavLst>
                                    </p:anim>
                                    <p:anim calcmode="lin" valueType="num">
                                      <p:cBhvr>
                                        <p:cTn id="40" dur="3000" fill="hold"/>
                                        <p:tgtEl>
                                          <p:spTgt spid="62470"/>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62471"/>
                                        </p:tgtEl>
                                        <p:attrNameLst>
                                          <p:attrName>style.visibility</p:attrName>
                                        </p:attrNameLst>
                                      </p:cBhvr>
                                      <p:to>
                                        <p:strVal val="visible"/>
                                      </p:to>
                                    </p:set>
                                    <p:animEffect transition="in" filter="fade">
                                      <p:cBhvr>
                                        <p:cTn id="45" dur="770" decel="100000"/>
                                        <p:tgtEl>
                                          <p:spTgt spid="62471"/>
                                        </p:tgtEl>
                                      </p:cBhvr>
                                    </p:animEffect>
                                    <p:animScale>
                                      <p:cBhvr>
                                        <p:cTn id="46" dur="770" decel="100000"/>
                                        <p:tgtEl>
                                          <p:spTgt spid="62471"/>
                                        </p:tgtEl>
                                      </p:cBhvr>
                                      <p:from x="10000" y="10000"/>
                                      <p:to x="200000" y="450000"/>
                                    </p:animScale>
                                    <p:animScale>
                                      <p:cBhvr>
                                        <p:cTn id="47" dur="1230" accel="100000" fill="hold">
                                          <p:stCondLst>
                                            <p:cond delay="770"/>
                                          </p:stCondLst>
                                        </p:cTn>
                                        <p:tgtEl>
                                          <p:spTgt spid="62471"/>
                                        </p:tgtEl>
                                      </p:cBhvr>
                                      <p:from x="200000" y="450000"/>
                                      <p:to x="100000" y="100000"/>
                                    </p:animScale>
                                    <p:set>
                                      <p:cBhvr>
                                        <p:cTn id="48" dur="770" fill="hold"/>
                                        <p:tgtEl>
                                          <p:spTgt spid="62471"/>
                                        </p:tgtEl>
                                        <p:attrNameLst>
                                          <p:attrName>ppt_x</p:attrName>
                                        </p:attrNameLst>
                                      </p:cBhvr>
                                      <p:to>
                                        <p:strVal val="(0.5)"/>
                                      </p:to>
                                    </p:set>
                                    <p:anim from="(0.5)" to="(#ppt_x)" calcmode="lin" valueType="num">
                                      <p:cBhvr>
                                        <p:cTn id="49" dur="1230" accel="100000" fill="hold">
                                          <p:stCondLst>
                                            <p:cond delay="770"/>
                                          </p:stCondLst>
                                        </p:cTn>
                                        <p:tgtEl>
                                          <p:spTgt spid="62471"/>
                                        </p:tgtEl>
                                        <p:attrNameLst>
                                          <p:attrName>ppt_x</p:attrName>
                                        </p:attrNameLst>
                                      </p:cBhvr>
                                    </p:anim>
                                    <p:set>
                                      <p:cBhvr>
                                        <p:cTn id="50" dur="770" fill="hold"/>
                                        <p:tgtEl>
                                          <p:spTgt spid="62471"/>
                                        </p:tgtEl>
                                        <p:attrNameLst>
                                          <p:attrName>ppt_y</p:attrName>
                                        </p:attrNameLst>
                                      </p:cBhvr>
                                      <p:to>
                                        <p:strVal val="(#ppt_y+0.4)"/>
                                      </p:to>
                                    </p:set>
                                    <p:anim from="(#ppt_y+0.4)" to="(#ppt_y)" calcmode="lin" valueType="num">
                                      <p:cBhvr>
                                        <p:cTn id="51" dur="1230" accel="100000" fill="hold">
                                          <p:stCondLst>
                                            <p:cond delay="770"/>
                                          </p:stCondLst>
                                        </p:cTn>
                                        <p:tgtEl>
                                          <p:spTgt spid="62471"/>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2472"/>
                                        </p:tgtEl>
                                        <p:attrNameLst>
                                          <p:attrName>style.visibility</p:attrName>
                                        </p:attrNameLst>
                                      </p:cBhvr>
                                      <p:to>
                                        <p:strVal val="visible"/>
                                      </p:to>
                                    </p:set>
                                    <p:animScale>
                                      <p:cBhvr>
                                        <p:cTn id="56" dur="2000" decel="50000" fill="hold">
                                          <p:stCondLst>
                                            <p:cond delay="0"/>
                                          </p:stCondLst>
                                        </p:cTn>
                                        <p:tgtEl>
                                          <p:spTgt spid="624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2000" decel="50000" fill="hold">
                                          <p:stCondLst>
                                            <p:cond delay="0"/>
                                          </p:stCondLst>
                                        </p:cTn>
                                        <p:tgtEl>
                                          <p:spTgt spid="62472"/>
                                        </p:tgtEl>
                                        <p:attrNameLst>
                                          <p:attrName>ppt_x</p:attrName>
                                          <p:attrName>ppt_y</p:attrName>
                                        </p:attrNameLst>
                                      </p:cBhvr>
                                    </p:animMotion>
                                    <p:animEffect transition="in" filter="fade">
                                      <p:cBhvr>
                                        <p:cTn id="58" dur="2000"/>
                                        <p:tgtEl>
                                          <p:spTgt spid="62472"/>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62473"/>
                                        </p:tgtEl>
                                        <p:attrNameLst>
                                          <p:attrName>style.visibility</p:attrName>
                                        </p:attrNameLst>
                                      </p:cBhvr>
                                      <p:to>
                                        <p:strVal val="visible"/>
                                      </p:to>
                                    </p:set>
                                    <p:animEffect transition="in" filter="slide(fromBottom)">
                                      <p:cBhvr>
                                        <p:cTn id="63" dur="2000"/>
                                        <p:tgtEl>
                                          <p:spTgt spid="62473"/>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 calcmode="lin" valueType="num">
                                      <p:cBhvr>
                                        <p:cTn id="68"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69"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600" b="1" dirty="0" smtClean="0">
                <a:solidFill>
                  <a:schemeClr val="accent2">
                    <a:lumMod val="75000"/>
                  </a:schemeClr>
                </a:solidFill>
              </a:rPr>
              <a:t>M. </a:t>
            </a:r>
            <a:r>
              <a:rPr lang="en-US" sz="1600" b="1" dirty="0" err="1" smtClean="0">
                <a:solidFill>
                  <a:schemeClr val="accent2">
                    <a:lumMod val="75000"/>
                  </a:schemeClr>
                </a:solidFill>
              </a:rPr>
              <a:t>Berking</a:t>
            </a:r>
            <a:r>
              <a:rPr lang="en-US" sz="1600" b="1" dirty="0" smtClean="0">
                <a:solidFill>
                  <a:schemeClr val="accent2">
                    <a:lumMod val="75000"/>
                  </a:schemeClr>
                </a:solidFill>
              </a:rPr>
              <a:t>, M., and B. Whitley, B. (2014).</a:t>
            </a:r>
            <a:r>
              <a:rPr lang="ro-RO" sz="1800" b="1" dirty="0" smtClean="0">
                <a:solidFill>
                  <a:schemeClr val="accent2">
                    <a:lumMod val="75000"/>
                  </a:schemeClr>
                </a:solidFill>
              </a:rPr>
              <a:t/>
            </a:r>
            <a:br>
              <a:rPr lang="ro-RO" sz="1800" b="1" dirty="0" smtClean="0">
                <a:solidFill>
                  <a:schemeClr val="accent2">
                    <a:lumMod val="75000"/>
                  </a:schemeClr>
                </a:solidFill>
              </a:rPr>
            </a:br>
            <a:r>
              <a:rPr lang="en-US" sz="2000" b="1" i="1" dirty="0" smtClean="0">
                <a:solidFill>
                  <a:srgbClr val="800000"/>
                </a:solidFill>
              </a:rPr>
              <a:t>Affect Regulation Training: A Practitioners’ Manual.</a:t>
            </a:r>
            <a:r>
              <a:rPr lang="en-US" sz="1800" b="1" i="1" dirty="0" smtClean="0">
                <a:solidFill>
                  <a:schemeClr val="accent2">
                    <a:lumMod val="75000"/>
                  </a:schemeClr>
                </a:solidFill>
              </a:rPr>
              <a:t/>
            </a:r>
            <a:br>
              <a:rPr lang="en-US" sz="1800" b="1" i="1" dirty="0" smtClean="0">
                <a:solidFill>
                  <a:schemeClr val="accent2">
                    <a:lumMod val="75000"/>
                  </a:schemeClr>
                </a:solidFill>
              </a:rPr>
            </a:br>
            <a:r>
              <a:rPr lang="en-US" sz="1400" b="1" dirty="0" smtClean="0">
                <a:solidFill>
                  <a:schemeClr val="accent2">
                    <a:lumMod val="75000"/>
                  </a:schemeClr>
                </a:solidFill>
              </a:rPr>
              <a:t>New </a:t>
            </a:r>
            <a:r>
              <a:rPr lang="en-US" sz="1400" b="1" dirty="0" err="1" smtClean="0">
                <a:solidFill>
                  <a:schemeClr val="accent2">
                    <a:lumMod val="75000"/>
                  </a:schemeClr>
                </a:solidFill>
              </a:rPr>
              <a:t>York.Springer</a:t>
            </a:r>
            <a:r>
              <a:rPr lang="en-US" sz="1400" b="1" dirty="0" smtClean="0">
                <a:solidFill>
                  <a:schemeClr val="accent2">
                    <a:lumMod val="75000"/>
                  </a:schemeClr>
                </a:solidFill>
              </a:rPr>
              <a:t> </a:t>
            </a:r>
            <a:r>
              <a:rPr lang="en-US" sz="1400" b="1" dirty="0" err="1" smtClean="0">
                <a:solidFill>
                  <a:schemeClr val="accent2">
                    <a:lumMod val="75000"/>
                  </a:schemeClr>
                </a:solidFill>
              </a:rPr>
              <a:t>Science+Business</a:t>
            </a:r>
            <a:r>
              <a:rPr lang="en-US" sz="1400" b="1" dirty="0" smtClean="0">
                <a:solidFill>
                  <a:schemeClr val="accent2">
                    <a:lumMod val="75000"/>
                  </a:schemeClr>
                </a:solidFill>
              </a:rPr>
              <a:t> Media.</a:t>
            </a:r>
            <a:endParaRPr lang="en-US" sz="2000" dirty="0"/>
          </a:p>
        </p:txBody>
      </p:sp>
      <p:pic>
        <p:nvPicPr>
          <p:cNvPr id="71682" name="Picture 2"/>
          <p:cNvPicPr>
            <a:picLocks noGrp="1" noChangeAspect="1" noChangeArrowheads="1"/>
          </p:cNvPicPr>
          <p:nvPr>
            <p:ph idx="1"/>
          </p:nvPr>
        </p:nvPicPr>
        <p:blipFill>
          <a:blip r:embed="rId2" cstate="print"/>
          <a:srcRect/>
          <a:stretch>
            <a:fillRect/>
          </a:stretch>
        </p:blipFill>
        <p:spPr>
          <a:xfrm>
            <a:off x="747713" y="1295400"/>
            <a:ext cx="7481887" cy="5562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770" decel="100000"/>
                                        <p:tgtEl>
                                          <p:spTgt spid="71682"/>
                                        </p:tgtEl>
                                      </p:cBhvr>
                                    </p:animEffect>
                                    <p:animScale>
                                      <p:cBhvr>
                                        <p:cTn id="8" dur="770" decel="100000"/>
                                        <p:tgtEl>
                                          <p:spTgt spid="71682"/>
                                        </p:tgtEl>
                                      </p:cBhvr>
                                      <p:from x="10000" y="10000"/>
                                      <p:to x="200000" y="450000"/>
                                    </p:animScale>
                                    <p:animScale>
                                      <p:cBhvr>
                                        <p:cTn id="9" dur="1230" accel="100000" fill="hold">
                                          <p:stCondLst>
                                            <p:cond delay="770"/>
                                          </p:stCondLst>
                                        </p:cTn>
                                        <p:tgtEl>
                                          <p:spTgt spid="71682"/>
                                        </p:tgtEl>
                                      </p:cBhvr>
                                      <p:from x="200000" y="450000"/>
                                      <p:to x="100000" y="100000"/>
                                    </p:animScale>
                                    <p:set>
                                      <p:cBhvr>
                                        <p:cTn id="10" dur="770" fill="hold"/>
                                        <p:tgtEl>
                                          <p:spTgt spid="71682"/>
                                        </p:tgtEl>
                                        <p:attrNameLst>
                                          <p:attrName>ppt_x</p:attrName>
                                        </p:attrNameLst>
                                      </p:cBhvr>
                                      <p:to>
                                        <p:strVal val="(0.5)"/>
                                      </p:to>
                                    </p:set>
                                    <p:anim from="(0.5)" to="(#ppt_x)" calcmode="lin" valueType="num">
                                      <p:cBhvr>
                                        <p:cTn id="11" dur="1230" accel="100000" fill="hold">
                                          <p:stCondLst>
                                            <p:cond delay="770"/>
                                          </p:stCondLst>
                                        </p:cTn>
                                        <p:tgtEl>
                                          <p:spTgt spid="71682"/>
                                        </p:tgtEl>
                                        <p:attrNameLst>
                                          <p:attrName>ppt_x</p:attrName>
                                        </p:attrNameLst>
                                      </p:cBhvr>
                                    </p:anim>
                                    <p:set>
                                      <p:cBhvr>
                                        <p:cTn id="12" dur="770" fill="hold"/>
                                        <p:tgtEl>
                                          <p:spTgt spid="71682"/>
                                        </p:tgtEl>
                                        <p:attrNameLst>
                                          <p:attrName>ppt_y</p:attrName>
                                        </p:attrNameLst>
                                      </p:cBhvr>
                                      <p:to>
                                        <p:strVal val="(#ppt_y+0.4)"/>
                                      </p:to>
                                    </p:set>
                                    <p:anim from="(#ppt_y+0.4)" to="(#ppt_y)" calcmode="lin" valueType="num">
                                      <p:cBhvr>
                                        <p:cTn id="13" dur="1230" accel="100000" fill="hold">
                                          <p:stCondLst>
                                            <p:cond delay="770"/>
                                          </p:stCondLst>
                                        </p:cTn>
                                        <p:tgtEl>
                                          <p:spTgt spid="716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b="1" dirty="0" smtClean="0">
                <a:solidFill>
                  <a:schemeClr val="accent2">
                    <a:lumMod val="75000"/>
                  </a:schemeClr>
                </a:solidFill>
              </a:rPr>
              <a:t>M. </a:t>
            </a:r>
            <a:r>
              <a:rPr lang="en-US" sz="1800" b="1" dirty="0" err="1" smtClean="0">
                <a:solidFill>
                  <a:schemeClr val="accent2">
                    <a:lumMod val="75000"/>
                  </a:schemeClr>
                </a:solidFill>
              </a:rPr>
              <a:t>Berking</a:t>
            </a:r>
            <a:r>
              <a:rPr lang="en-US" sz="1800" b="1" dirty="0" smtClean="0">
                <a:solidFill>
                  <a:schemeClr val="accent2">
                    <a:lumMod val="75000"/>
                  </a:schemeClr>
                </a:solidFill>
              </a:rPr>
              <a:t>, M., and B. Whitley, B. (2014).</a:t>
            </a:r>
            <a:r>
              <a:rPr lang="ro-RO" sz="1800" b="1" dirty="0" smtClean="0">
                <a:solidFill>
                  <a:schemeClr val="accent2">
                    <a:lumMod val="75000"/>
                  </a:schemeClr>
                </a:solidFill>
              </a:rPr>
              <a:t/>
            </a:r>
            <a:br>
              <a:rPr lang="ro-RO" sz="1800" b="1" dirty="0" smtClean="0">
                <a:solidFill>
                  <a:schemeClr val="accent2">
                    <a:lumMod val="75000"/>
                  </a:schemeClr>
                </a:solidFill>
              </a:rPr>
            </a:br>
            <a:r>
              <a:rPr lang="en-US" sz="2400" b="1" i="1" dirty="0" smtClean="0">
                <a:solidFill>
                  <a:srgbClr val="800000"/>
                </a:solidFill>
              </a:rPr>
              <a:t>Affect Regulation Training: A Practitioners’ Manual.</a:t>
            </a:r>
            <a:r>
              <a:rPr lang="en-US" sz="1800" b="1" i="1" dirty="0" smtClean="0">
                <a:solidFill>
                  <a:schemeClr val="accent2">
                    <a:lumMod val="75000"/>
                  </a:schemeClr>
                </a:solidFill>
              </a:rPr>
              <a:t/>
            </a:r>
            <a:br>
              <a:rPr lang="en-US" sz="1800" b="1" i="1" dirty="0" smtClean="0">
                <a:solidFill>
                  <a:schemeClr val="accent2">
                    <a:lumMod val="75000"/>
                  </a:schemeClr>
                </a:solidFill>
              </a:rPr>
            </a:br>
            <a:r>
              <a:rPr lang="ro-RO" sz="1800" b="1" dirty="0" smtClean="0">
                <a:solidFill>
                  <a:schemeClr val="accent2">
                    <a:lumMod val="75000"/>
                  </a:schemeClr>
                </a:solidFill>
              </a:rPr>
              <a:t>(Abilităţi şi secvenţe </a:t>
            </a:r>
            <a:r>
              <a:rPr lang="ro-RO" sz="2400" b="1" dirty="0" smtClean="0">
                <a:solidFill>
                  <a:srgbClr val="800000"/>
                </a:solidFill>
              </a:rPr>
              <a:t>ART</a:t>
            </a:r>
            <a:r>
              <a:rPr lang="ro-RO" sz="1800" b="1" dirty="0" smtClean="0">
                <a:solidFill>
                  <a:schemeClr val="accent2">
                    <a:lumMod val="75000"/>
                  </a:schemeClr>
                </a:solidFill>
              </a:rPr>
              <a:t>)</a:t>
            </a:r>
            <a:endParaRPr lang="en-US" sz="1600" dirty="0"/>
          </a:p>
        </p:txBody>
      </p:sp>
      <p:pic>
        <p:nvPicPr>
          <p:cNvPr id="64514" name="Picture 2"/>
          <p:cNvPicPr>
            <a:picLocks noGrp="1" noChangeAspect="1" noChangeArrowheads="1"/>
          </p:cNvPicPr>
          <p:nvPr>
            <p:ph idx="1"/>
          </p:nvPr>
        </p:nvPicPr>
        <p:blipFill>
          <a:blip r:embed="rId2" cstate="print"/>
          <a:srcRect/>
          <a:stretch>
            <a:fillRect/>
          </a:stretch>
        </p:blipFill>
        <p:spPr>
          <a:xfrm>
            <a:off x="831850" y="1447800"/>
            <a:ext cx="7521575"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ircle(in)">
                                      <p:cBhvr>
                                        <p:cTn id="7" dur="3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void.jpg"/>
          <p:cNvPicPr>
            <a:picLocks noChangeAspect="1"/>
          </p:cNvPicPr>
          <p:nvPr/>
        </p:nvPicPr>
        <p:blipFill>
          <a:blip r:embed="rId2" cstate="print"/>
          <a:srcRect/>
          <a:stretch>
            <a:fillRect/>
          </a:stretch>
        </p:blipFill>
        <p:spPr bwMode="auto">
          <a:xfrm>
            <a:off x="-46038" y="0"/>
            <a:ext cx="9101138" cy="6858000"/>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1800" b="1" dirty="0" err="1" smtClean="0">
                <a:solidFill>
                  <a:schemeClr val="accent4">
                    <a:lumMod val="75000"/>
                  </a:schemeClr>
                </a:solidFill>
              </a:rPr>
              <a:t>Kashdan</a:t>
            </a:r>
            <a:r>
              <a:rPr lang="en-US" sz="1800" b="1" dirty="0" smtClean="0">
                <a:solidFill>
                  <a:schemeClr val="accent4">
                    <a:lumMod val="75000"/>
                  </a:schemeClr>
                </a:solidFill>
              </a:rPr>
              <a:t>, T.B., </a:t>
            </a:r>
            <a:r>
              <a:rPr lang="en-US" sz="1800" b="1" dirty="0" err="1" smtClean="0">
                <a:solidFill>
                  <a:schemeClr val="accent4">
                    <a:lumMod val="75000"/>
                  </a:schemeClr>
                </a:solidFill>
              </a:rPr>
              <a:t>Biswas-Diener</a:t>
            </a:r>
            <a:r>
              <a:rPr lang="en-US" sz="1800" b="1" dirty="0" smtClean="0">
                <a:solidFill>
                  <a:schemeClr val="accent4">
                    <a:lumMod val="75000"/>
                  </a:schemeClr>
                </a:solidFill>
              </a:rPr>
              <a:t>, R. (2014). </a:t>
            </a:r>
            <a:r>
              <a:rPr lang="en-US" sz="2000" b="1" i="1" dirty="0" smtClean="0">
                <a:solidFill>
                  <a:schemeClr val="accent4">
                    <a:lumMod val="50000"/>
                  </a:schemeClr>
                </a:solidFill>
              </a:rPr>
              <a:t>The upside of your dark side: why being your whole self – not just your “good” self – drives success and fulfillment.</a:t>
            </a:r>
            <a:r>
              <a:rPr lang="en-US" sz="1800" b="1" i="1" dirty="0" smtClean="0">
                <a:solidFill>
                  <a:schemeClr val="accent4">
                    <a:lumMod val="50000"/>
                  </a:schemeClr>
                </a:solidFill>
              </a:rPr>
              <a:t> </a:t>
            </a:r>
            <a:r>
              <a:rPr lang="en-US" sz="1600" b="1" dirty="0" smtClean="0">
                <a:solidFill>
                  <a:schemeClr val="accent4">
                    <a:lumMod val="75000"/>
                  </a:schemeClr>
                </a:solidFill>
              </a:rPr>
              <a:t>New York, NY. Hudson Street Press.</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pPr>
              <a:defRPr/>
            </a:pPr>
            <a:r>
              <a:rPr lang="hu-HU" sz="2800" b="1" dirty="0" smtClean="0">
                <a:solidFill>
                  <a:schemeClr val="accent4">
                    <a:lumMod val="50000"/>
                  </a:schemeClr>
                </a:solidFill>
              </a:rPr>
              <a:t>Patru motive fundamentale pentru care evităm </a:t>
            </a:r>
            <a:r>
              <a:rPr lang="en-US" sz="2800" b="1" dirty="0" err="1" smtClean="0">
                <a:solidFill>
                  <a:schemeClr val="accent4">
                    <a:lumMod val="50000"/>
                  </a:schemeClr>
                </a:solidFill>
              </a:rPr>
              <a:t>emo</a:t>
            </a:r>
            <a:r>
              <a:rPr lang="hu-HU" sz="2800" b="1" dirty="0">
                <a:solidFill>
                  <a:schemeClr val="accent4">
                    <a:lumMod val="50000"/>
                  </a:schemeClr>
                </a:solidFill>
              </a:rPr>
              <a:t>ț</a:t>
            </a:r>
            <a:r>
              <a:rPr lang="hu-HU" sz="2800" b="1" dirty="0" smtClean="0">
                <a:solidFill>
                  <a:schemeClr val="accent4">
                    <a:lumMod val="50000"/>
                  </a:schemeClr>
                </a:solidFill>
              </a:rPr>
              <a:t>iile</a:t>
            </a:r>
            <a:r>
              <a:rPr lang="en-US" sz="2800" b="1" dirty="0" smtClean="0">
                <a:solidFill>
                  <a:schemeClr val="accent4">
                    <a:lumMod val="50000"/>
                  </a:schemeClr>
                </a:solidFill>
              </a:rPr>
              <a:t> negative:</a:t>
            </a:r>
            <a:endParaRPr lang="ro-RO" sz="2800" b="1" dirty="0" smtClean="0">
              <a:solidFill>
                <a:schemeClr val="accent4">
                  <a:lumMod val="50000"/>
                </a:schemeClr>
              </a:solidFill>
            </a:endParaRPr>
          </a:p>
          <a:p>
            <a:pPr>
              <a:defRPr/>
            </a:pPr>
            <a:endParaRPr lang="en-US" sz="2800" b="1" dirty="0" smtClean="0">
              <a:solidFill>
                <a:srgbClr val="FF9933"/>
              </a:solidFill>
            </a:endParaRPr>
          </a:p>
          <a:p>
            <a:pPr lvl="1">
              <a:defRPr/>
            </a:pPr>
            <a:r>
              <a:rPr lang="en-US" sz="2400" b="1" dirty="0" smtClean="0">
                <a:solidFill>
                  <a:schemeClr val="accent4">
                    <a:lumMod val="75000"/>
                  </a:schemeClr>
                </a:solidFill>
              </a:rPr>
              <a:t>1. </a:t>
            </a:r>
            <a:r>
              <a:rPr lang="ro-RO" sz="2400" b="1" dirty="0" smtClean="0">
                <a:solidFill>
                  <a:schemeClr val="accent4">
                    <a:lumMod val="75000"/>
                  </a:schemeClr>
                </a:solidFill>
              </a:rPr>
              <a:t>Sunt </a:t>
            </a:r>
            <a:r>
              <a:rPr lang="en-US" sz="2400" b="1" dirty="0" smtClean="0">
                <a:solidFill>
                  <a:schemeClr val="accent4">
                    <a:lumMod val="75000"/>
                  </a:schemeClr>
                </a:solidFill>
              </a:rPr>
              <a:t>n</a:t>
            </a:r>
            <a:r>
              <a:rPr lang="ro-RO" sz="2400" b="1" dirty="0" smtClean="0">
                <a:solidFill>
                  <a:schemeClr val="accent4">
                    <a:lumMod val="75000"/>
                  </a:schemeClr>
                </a:solidFill>
              </a:rPr>
              <a:t>e</a:t>
            </a:r>
            <a:r>
              <a:rPr lang="en-US" sz="2400" b="1" dirty="0" err="1" smtClean="0">
                <a:solidFill>
                  <a:schemeClr val="accent4">
                    <a:lumMod val="75000"/>
                  </a:schemeClr>
                </a:solidFill>
              </a:rPr>
              <a:t>pl</a:t>
            </a:r>
            <a:r>
              <a:rPr lang="ro-RO" sz="2400" b="1" dirty="0" smtClean="0">
                <a:solidFill>
                  <a:schemeClr val="accent4">
                    <a:lumMod val="75000"/>
                  </a:schemeClr>
                </a:solidFill>
              </a:rPr>
              <a:t>ăcute</a:t>
            </a:r>
            <a:r>
              <a:rPr lang="en-US" sz="2400" b="1" dirty="0" smtClean="0">
                <a:solidFill>
                  <a:schemeClr val="accent4">
                    <a:lumMod val="75000"/>
                  </a:schemeClr>
                </a:solidFill>
              </a:rPr>
              <a:t>.</a:t>
            </a:r>
          </a:p>
          <a:p>
            <a:pPr lvl="1">
              <a:defRPr/>
            </a:pPr>
            <a:r>
              <a:rPr lang="en-US" sz="2400" b="1" dirty="0" smtClean="0">
                <a:solidFill>
                  <a:schemeClr val="accent4">
                    <a:lumMod val="75000"/>
                  </a:schemeClr>
                </a:solidFill>
              </a:rPr>
              <a:t>2. </a:t>
            </a:r>
            <a:r>
              <a:rPr lang="ro-RO" sz="2400" b="1" dirty="0" smtClean="0">
                <a:solidFill>
                  <a:schemeClr val="accent4">
                    <a:lumMod val="75000"/>
                  </a:schemeClr>
                </a:solidFill>
              </a:rPr>
              <a:t>R</a:t>
            </a:r>
            <a:r>
              <a:rPr lang="en-US" sz="2400" b="1" dirty="0" err="1" smtClean="0">
                <a:solidFill>
                  <a:schemeClr val="accent4">
                    <a:lumMod val="75000"/>
                  </a:schemeClr>
                </a:solidFill>
              </a:rPr>
              <a:t>epre</a:t>
            </a:r>
            <a:r>
              <a:rPr lang="ro-RO" sz="2400" b="1" dirty="0">
                <a:solidFill>
                  <a:schemeClr val="accent4">
                    <a:lumMod val="75000"/>
                  </a:schemeClr>
                </a:solidFill>
              </a:rPr>
              <a:t>z</a:t>
            </a:r>
            <a:r>
              <a:rPr lang="ro-RO" sz="2400" b="1" dirty="0" smtClean="0">
                <a:solidFill>
                  <a:schemeClr val="accent4">
                    <a:lumMod val="75000"/>
                  </a:schemeClr>
                </a:solidFill>
              </a:rPr>
              <a:t>i</a:t>
            </a:r>
            <a:r>
              <a:rPr lang="en-US" sz="2400" b="1" dirty="0" err="1" smtClean="0">
                <a:solidFill>
                  <a:schemeClr val="accent4">
                    <a:lumMod val="75000"/>
                  </a:schemeClr>
                </a:solidFill>
              </a:rPr>
              <a:t>nt</a:t>
            </a:r>
            <a:r>
              <a:rPr lang="ro-RO" sz="2400" b="1" dirty="0" smtClean="0">
                <a:solidFill>
                  <a:schemeClr val="accent4">
                    <a:lumMod val="75000"/>
                  </a:schemeClr>
                </a:solidFill>
              </a:rPr>
              <a:t>ă</a:t>
            </a:r>
            <a:r>
              <a:rPr lang="en-US" sz="2400" b="1" dirty="0" smtClean="0">
                <a:solidFill>
                  <a:schemeClr val="accent4">
                    <a:lumMod val="75000"/>
                  </a:schemeClr>
                </a:solidFill>
              </a:rPr>
              <a:t> </a:t>
            </a:r>
            <a:r>
              <a:rPr lang="ro-RO" sz="2400" b="1" dirty="0" smtClean="0">
                <a:solidFill>
                  <a:schemeClr val="accent4">
                    <a:lumMod val="75000"/>
                  </a:schemeClr>
                </a:solidFill>
              </a:rPr>
              <a:t>împotmolirea într-un impas</a:t>
            </a:r>
            <a:endParaRPr lang="en-US" sz="2400" b="1" dirty="0" smtClean="0">
              <a:solidFill>
                <a:schemeClr val="accent4">
                  <a:lumMod val="75000"/>
                </a:schemeClr>
              </a:solidFill>
            </a:endParaRPr>
          </a:p>
          <a:p>
            <a:pPr lvl="1">
              <a:defRPr/>
            </a:pPr>
            <a:r>
              <a:rPr lang="en-US" sz="2400" b="1" dirty="0" smtClean="0">
                <a:solidFill>
                  <a:schemeClr val="accent4">
                    <a:lumMod val="75000"/>
                  </a:schemeClr>
                </a:solidFill>
              </a:rPr>
              <a:t>3. </a:t>
            </a:r>
            <a:r>
              <a:rPr lang="ro-RO" sz="2400" b="1" dirty="0" smtClean="0">
                <a:solidFill>
                  <a:schemeClr val="accent4">
                    <a:lumMod val="75000"/>
                  </a:schemeClr>
                </a:solidFill>
              </a:rPr>
              <a:t>Sunt</a:t>
            </a:r>
            <a:r>
              <a:rPr lang="en-US" sz="2400" b="1" dirty="0" smtClean="0">
                <a:solidFill>
                  <a:schemeClr val="accent4">
                    <a:lumMod val="75000"/>
                  </a:schemeClr>
                </a:solidFill>
              </a:rPr>
              <a:t> </a:t>
            </a:r>
            <a:r>
              <a:rPr lang="en-US" sz="2400" b="1" dirty="0" err="1" smtClean="0">
                <a:solidFill>
                  <a:schemeClr val="accent4">
                    <a:lumMod val="75000"/>
                  </a:schemeClr>
                </a:solidFill>
              </a:rPr>
              <a:t>asociate</a:t>
            </a:r>
            <a:r>
              <a:rPr lang="ro-RO" sz="2400" b="1" dirty="0" smtClean="0">
                <a:solidFill>
                  <a:schemeClr val="accent4">
                    <a:lumMod val="75000"/>
                  </a:schemeClr>
                </a:solidFill>
              </a:rPr>
              <a:t> cu pierderea </a:t>
            </a:r>
            <a:r>
              <a:rPr lang="en-US" sz="2400" b="1" dirty="0" smtClean="0">
                <a:solidFill>
                  <a:schemeClr val="accent4">
                    <a:lumMod val="75000"/>
                  </a:schemeClr>
                </a:solidFill>
              </a:rPr>
              <a:t>control</a:t>
            </a:r>
            <a:r>
              <a:rPr lang="ro-RO" sz="2400" b="1" dirty="0" smtClean="0">
                <a:solidFill>
                  <a:schemeClr val="accent4">
                    <a:lumMod val="75000"/>
                  </a:schemeClr>
                </a:solidFill>
              </a:rPr>
              <a:t>ului</a:t>
            </a:r>
            <a:r>
              <a:rPr lang="en-US" sz="2400" b="1" dirty="0" smtClean="0">
                <a:solidFill>
                  <a:schemeClr val="accent4">
                    <a:lumMod val="75000"/>
                  </a:schemeClr>
                </a:solidFill>
              </a:rPr>
              <a:t>.</a:t>
            </a:r>
          </a:p>
          <a:p>
            <a:pPr lvl="1">
              <a:defRPr/>
            </a:pPr>
            <a:r>
              <a:rPr lang="en-US" sz="2400" b="1" dirty="0" smtClean="0">
                <a:solidFill>
                  <a:schemeClr val="accent4">
                    <a:lumMod val="75000"/>
                  </a:schemeClr>
                </a:solidFill>
              </a:rPr>
              <a:t>4. </a:t>
            </a:r>
            <a:r>
              <a:rPr lang="ro-RO" sz="2400" b="1" dirty="0" smtClean="0">
                <a:solidFill>
                  <a:schemeClr val="accent4">
                    <a:lumMod val="75000"/>
                  </a:schemeClr>
                </a:solidFill>
              </a:rPr>
              <a:t>Sunt</a:t>
            </a:r>
            <a:r>
              <a:rPr lang="en-US" sz="2400" b="1" dirty="0" smtClean="0">
                <a:solidFill>
                  <a:schemeClr val="accent4">
                    <a:lumMod val="75000"/>
                  </a:schemeClr>
                </a:solidFill>
              </a:rPr>
              <a:t> </a:t>
            </a:r>
            <a:r>
              <a:rPr lang="en-US" sz="2400" b="1" dirty="0" err="1" smtClean="0">
                <a:solidFill>
                  <a:schemeClr val="accent4">
                    <a:lumMod val="75000"/>
                  </a:schemeClr>
                </a:solidFill>
              </a:rPr>
              <a:t>perce</a:t>
            </a:r>
            <a:r>
              <a:rPr lang="ro-RO" sz="2400" b="1" dirty="0" smtClean="0">
                <a:solidFill>
                  <a:schemeClr val="accent4">
                    <a:lumMod val="75000"/>
                  </a:schemeClr>
                </a:solidFill>
              </a:rPr>
              <a:t>pute</a:t>
            </a:r>
            <a:r>
              <a:rPr lang="en-US" sz="2400" b="1" dirty="0" smtClean="0">
                <a:solidFill>
                  <a:schemeClr val="accent4">
                    <a:lumMod val="75000"/>
                  </a:schemeClr>
                </a:solidFill>
              </a:rPr>
              <a:t> (</a:t>
            </a:r>
            <a:r>
              <a:rPr lang="en-US" sz="2400" b="1" dirty="0" err="1" smtClean="0">
                <a:solidFill>
                  <a:schemeClr val="accent4">
                    <a:lumMod val="75000"/>
                  </a:schemeClr>
                </a:solidFill>
              </a:rPr>
              <a:t>corect</a:t>
            </a:r>
            <a:r>
              <a:rPr lang="en-US" sz="2400" b="1" dirty="0" smtClean="0">
                <a:solidFill>
                  <a:schemeClr val="accent4">
                    <a:lumMod val="75000"/>
                  </a:schemeClr>
                </a:solidFill>
              </a:rPr>
              <a:t>!) </a:t>
            </a:r>
            <a:r>
              <a:rPr lang="ro-RO" sz="2400" b="1" dirty="0" smtClean="0">
                <a:solidFill>
                  <a:schemeClr val="accent4">
                    <a:lumMod val="75000"/>
                  </a:schemeClr>
                </a:solidFill>
              </a:rPr>
              <a:t>c</a:t>
            </a:r>
            <a:r>
              <a:rPr lang="en-US" sz="2400" b="1" dirty="0" smtClean="0">
                <a:solidFill>
                  <a:schemeClr val="accent4">
                    <a:lumMod val="75000"/>
                  </a:schemeClr>
                </a:solidFill>
              </a:rPr>
              <a:t>a </a:t>
            </a:r>
            <a:r>
              <a:rPr lang="ro-RO" sz="2400" b="1" dirty="0" smtClean="0">
                <a:solidFill>
                  <a:schemeClr val="accent4">
                    <a:lumMod val="75000"/>
                  </a:schemeClr>
                </a:solidFill>
              </a:rPr>
              <a:t>implicând </a:t>
            </a:r>
            <a:r>
              <a:rPr lang="en-US" sz="2400" b="1" dirty="0" smtClean="0">
                <a:solidFill>
                  <a:schemeClr val="accent4">
                    <a:lumMod val="75000"/>
                  </a:schemeClr>
                </a:solidFill>
              </a:rPr>
              <a:t>cost</a:t>
            </a:r>
            <a:r>
              <a:rPr lang="ro-RO" sz="2400" b="1" dirty="0" smtClean="0">
                <a:solidFill>
                  <a:schemeClr val="accent4">
                    <a:lumMod val="75000"/>
                  </a:schemeClr>
                </a:solidFill>
              </a:rPr>
              <a:t>uri </a:t>
            </a:r>
            <a:r>
              <a:rPr lang="en-US" sz="2400" b="1" dirty="0" smtClean="0">
                <a:solidFill>
                  <a:schemeClr val="accent4">
                    <a:lumMod val="75000"/>
                  </a:schemeClr>
                </a:solidFill>
              </a:rPr>
              <a:t>social</a:t>
            </a:r>
            <a:r>
              <a:rPr lang="ro-RO" sz="2400" b="1" dirty="0" smtClean="0">
                <a:solidFill>
                  <a:schemeClr val="accent4">
                    <a:lumMod val="75000"/>
                  </a:schemeClr>
                </a:solidFill>
              </a:rPr>
              <a:t>e</a:t>
            </a:r>
            <a:r>
              <a:rPr lang="en-US" sz="2400" b="1" dirty="0" smtClean="0">
                <a:solidFill>
                  <a:schemeClr val="accent4">
                    <a:lumMod val="75000"/>
                  </a:schemeClr>
                </a:solidFill>
              </a:rPr>
              <a:t>.</a:t>
            </a:r>
            <a:endParaRPr lang="en-US" sz="2400" b="1"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slide(fromBottom)">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3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xit" presetSubtype="16" fill="hold" nodeType="clickEffect">
                                  <p:stCondLst>
                                    <p:cond delay="0"/>
                                  </p:stCondLst>
                                  <p:childTnLst>
                                    <p:animEffect transition="out" filter="diamond(in)">
                                      <p:cBhvr>
                                        <p:cTn id="38" dur="2000"/>
                                        <p:tgtEl>
                                          <p:spTgt spid="3">
                                            <p:txEl>
                                              <p:pRg st="0" end="0"/>
                                            </p:txEl>
                                          </p:spTgt>
                                        </p:tgtEl>
                                      </p:cBhvr>
                                    </p:animEffect>
                                    <p:set>
                                      <p:cBhvr>
                                        <p:cTn id="39" dur="1" fill="hold">
                                          <p:stCondLst>
                                            <p:cond delay="1999"/>
                                          </p:stCondLst>
                                        </p:cTn>
                                        <p:tgtEl>
                                          <p:spTgt spid="3">
                                            <p:txEl>
                                              <p:pRg st="0" end="0"/>
                                            </p:txEl>
                                          </p:spTgt>
                                        </p:tgtEl>
                                        <p:attrNameLst>
                                          <p:attrName>style.visibility</p:attrName>
                                        </p:attrNameLst>
                                      </p:cBhvr>
                                      <p:to>
                                        <p:strVal val="hidden"/>
                                      </p:to>
                                    </p:set>
                                  </p:childTnLst>
                                </p:cTn>
                              </p:par>
                              <p:par>
                                <p:cTn id="40" presetID="8" presetClass="exit" presetSubtype="16" fill="hold" nodeType="withEffect">
                                  <p:stCondLst>
                                    <p:cond delay="0"/>
                                  </p:stCondLst>
                                  <p:childTnLst>
                                    <p:animEffect transition="out" filter="diamond(in)">
                                      <p:cBhvr>
                                        <p:cTn id="41" dur="2000"/>
                                        <p:tgtEl>
                                          <p:spTgt spid="3">
                                            <p:txEl>
                                              <p:pRg st="2" end="2"/>
                                            </p:txEl>
                                          </p:spTgt>
                                        </p:tgtEl>
                                      </p:cBhvr>
                                    </p:animEffect>
                                    <p:set>
                                      <p:cBhvr>
                                        <p:cTn id="42" dur="1" fill="hold">
                                          <p:stCondLst>
                                            <p:cond delay="1999"/>
                                          </p:stCondLst>
                                        </p:cTn>
                                        <p:tgtEl>
                                          <p:spTgt spid="3">
                                            <p:txEl>
                                              <p:pRg st="2" end="2"/>
                                            </p:txEl>
                                          </p:spTgt>
                                        </p:tgtEl>
                                        <p:attrNameLst>
                                          <p:attrName>style.visibility</p:attrName>
                                        </p:attrNameLst>
                                      </p:cBhvr>
                                      <p:to>
                                        <p:strVal val="hidden"/>
                                      </p:to>
                                    </p:set>
                                  </p:childTnLst>
                                </p:cTn>
                              </p:par>
                              <p:par>
                                <p:cTn id="43" presetID="8" presetClass="exit" presetSubtype="16" fill="hold" nodeType="withEffect">
                                  <p:stCondLst>
                                    <p:cond delay="0"/>
                                  </p:stCondLst>
                                  <p:childTnLst>
                                    <p:animEffect transition="out" filter="diamond(in)">
                                      <p:cBhvr>
                                        <p:cTn id="44" dur="2000"/>
                                        <p:tgtEl>
                                          <p:spTgt spid="3">
                                            <p:txEl>
                                              <p:pRg st="3" end="3"/>
                                            </p:txEl>
                                          </p:spTgt>
                                        </p:tgtEl>
                                      </p:cBhvr>
                                    </p:animEffect>
                                    <p:set>
                                      <p:cBhvr>
                                        <p:cTn id="45" dur="1" fill="hold">
                                          <p:stCondLst>
                                            <p:cond delay="1999"/>
                                          </p:stCondLst>
                                        </p:cTn>
                                        <p:tgtEl>
                                          <p:spTgt spid="3">
                                            <p:txEl>
                                              <p:pRg st="3" end="3"/>
                                            </p:txEl>
                                          </p:spTgt>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p:cTn id="47" dur="2000"/>
                                        <p:tgtEl>
                                          <p:spTgt spid="3">
                                            <p:txEl>
                                              <p:pRg st="4" end="4"/>
                                            </p:txEl>
                                          </p:spTgt>
                                        </p:tgtEl>
                                      </p:cBhvr>
                                    </p:animEffect>
                                    <p:set>
                                      <p:cBhvr>
                                        <p:cTn id="48" dur="1" fill="hold">
                                          <p:stCondLst>
                                            <p:cond delay="1999"/>
                                          </p:stCondLst>
                                        </p:cTn>
                                        <p:tgtEl>
                                          <p:spTgt spid="3">
                                            <p:txEl>
                                              <p:pRg st="4" end="4"/>
                                            </p:txEl>
                                          </p:spTgt>
                                        </p:tgtEl>
                                        <p:attrNameLst>
                                          <p:attrName>style.visibility</p:attrName>
                                        </p:attrNameLst>
                                      </p:cBhvr>
                                      <p:to>
                                        <p:strVal val="hidden"/>
                                      </p:to>
                                    </p:set>
                                  </p:childTnLst>
                                </p:cTn>
                              </p:par>
                              <p:par>
                                <p:cTn id="49" presetID="8" presetClass="exit" presetSubtype="16" fill="hold" nodeType="withEffect">
                                  <p:stCondLst>
                                    <p:cond delay="0"/>
                                  </p:stCondLst>
                                  <p:childTnLst>
                                    <p:animEffect transition="out" filter="diamond(in)">
                                      <p:cBhvr>
                                        <p:cTn id="50" dur="2000"/>
                                        <p:tgtEl>
                                          <p:spTgt spid="3">
                                            <p:txEl>
                                              <p:pRg st="5" end="5"/>
                                            </p:txEl>
                                          </p:spTgt>
                                        </p:tgtEl>
                                      </p:cBhvr>
                                    </p:animEffect>
                                    <p:set>
                                      <p:cBhvr>
                                        <p:cTn id="51"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ro-RO" sz="4800" b="1" smtClean="0">
                <a:solidFill>
                  <a:srgbClr val="660033"/>
                </a:solidFill>
              </a:rPr>
              <a:t>Obiectivele workshopului:</a:t>
            </a:r>
            <a:endParaRPr lang="en-US" sz="3600" b="1" smtClean="0">
              <a:solidFill>
                <a:srgbClr val="660033"/>
              </a:solidFill>
            </a:endParaRPr>
          </a:p>
        </p:txBody>
      </p:sp>
      <p:sp>
        <p:nvSpPr>
          <p:cNvPr id="3" name="Content Placeholder 2"/>
          <p:cNvSpPr>
            <a:spLocks noGrp="1"/>
          </p:cNvSpPr>
          <p:nvPr>
            <p:ph idx="1"/>
          </p:nvPr>
        </p:nvSpPr>
        <p:spPr/>
        <p:txBody>
          <a:bodyPr/>
          <a:lstStyle/>
          <a:p>
            <a:pPr>
              <a:defRPr/>
            </a:pPr>
            <a:endParaRPr lang="ro-RO" sz="2400" b="1" dirty="0" smtClean="0"/>
          </a:p>
          <a:p>
            <a:pPr>
              <a:defRPr/>
            </a:pPr>
            <a:r>
              <a:rPr lang="ro-RO" sz="2400" b="1" dirty="0" smtClean="0">
                <a:solidFill>
                  <a:srgbClr val="660033"/>
                </a:solidFill>
              </a:rPr>
              <a:t>1. Înţelegerea rolului jucat de emoţiile negative în viaţa noastră</a:t>
            </a:r>
          </a:p>
          <a:p>
            <a:pPr>
              <a:defRPr/>
            </a:pPr>
            <a:endParaRPr lang="ro-RO" sz="2400" b="1" dirty="0" smtClean="0">
              <a:solidFill>
                <a:srgbClr val="660033"/>
              </a:solidFill>
            </a:endParaRPr>
          </a:p>
          <a:p>
            <a:pPr>
              <a:defRPr/>
            </a:pPr>
            <a:r>
              <a:rPr lang="ro-RO" sz="2400" b="1" dirty="0" smtClean="0">
                <a:solidFill>
                  <a:schemeClr val="accent6">
                    <a:lumMod val="75000"/>
                  </a:schemeClr>
                </a:solidFill>
              </a:rPr>
              <a:t>2. Prezentarea unor modalităţi eficiente de identificare a strategiilor ce recurg la evitarea experienţială; </a:t>
            </a:r>
          </a:p>
          <a:p>
            <a:pPr>
              <a:defRPr/>
            </a:pPr>
            <a:endParaRPr lang="ro-RO" sz="2400" b="1" dirty="0" smtClean="0">
              <a:solidFill>
                <a:schemeClr val="accent6">
                  <a:lumMod val="75000"/>
                </a:schemeClr>
              </a:solidFill>
            </a:endParaRPr>
          </a:p>
          <a:p>
            <a:pPr>
              <a:defRPr/>
            </a:pPr>
            <a:r>
              <a:rPr lang="ro-RO" sz="2400" b="1" dirty="0" smtClean="0">
                <a:solidFill>
                  <a:schemeClr val="accent6">
                    <a:lumMod val="75000"/>
                  </a:schemeClr>
                </a:solidFill>
              </a:rPr>
              <a:t>3. Experienţierea unor tehnici psihoterapeutice utilizate cu scopul acceptării experienţelor private negative asociate de anxietate.</a:t>
            </a:r>
            <a:endParaRPr lang="en-US" sz="2400" b="1" dirty="0" smtClean="0">
              <a:solidFill>
                <a:schemeClr val="accent6">
                  <a:lumMod val="75000"/>
                </a:schemeClr>
              </a:solidFill>
            </a:endParaRPr>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800" decel="100000"/>
                                        <p:tgtEl>
                                          <p:spTgt spid="3">
                                            <p:txEl>
                                              <p:pRg st="3" end="3"/>
                                            </p:txEl>
                                          </p:spTgt>
                                        </p:tgtEl>
                                      </p:cBhvr>
                                    </p:animEffect>
                                    <p:anim calcmode="lin" valueType="num">
                                      <p:cBhvr>
                                        <p:cTn id="1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800" decel="100000"/>
                                        <p:tgtEl>
                                          <p:spTgt spid="3">
                                            <p:txEl>
                                              <p:pRg st="5" end="5"/>
                                            </p:txEl>
                                          </p:spTgt>
                                        </p:tgtEl>
                                      </p:cBhvr>
                                    </p:animEffect>
                                    <p:anim calcmode="lin" valueType="num">
                                      <p:cBhvr>
                                        <p:cTn id="2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_Statuia Sfantul Gheorghe ucigand balaurul.jpg"/>
          <p:cNvPicPr>
            <a:picLocks noChangeAspect="1"/>
          </p:cNvPicPr>
          <p:nvPr/>
        </p:nvPicPr>
        <p:blipFill>
          <a:blip r:embed="rId2" cstate="print"/>
          <a:srcRect/>
          <a:stretch>
            <a:fillRect/>
          </a:stretch>
        </p:blipFill>
        <p:spPr bwMode="auto">
          <a:xfrm>
            <a:off x="0" y="-452438"/>
            <a:ext cx="9144000" cy="7927976"/>
          </a:xfrm>
          <a:prstGeom prst="rect">
            <a:avLst/>
          </a:prstGeom>
          <a:noFill/>
          <a:ln w="9525">
            <a:noFill/>
            <a:miter lim="800000"/>
            <a:headEnd/>
            <a:tailEnd/>
          </a:ln>
        </p:spPr>
      </p:pic>
      <p:sp>
        <p:nvSpPr>
          <p:cNvPr id="52227"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endParaRPr lang="ro-RO" dirty="0" smtClean="0"/>
          </a:p>
          <a:p>
            <a:pPr>
              <a:defRPr/>
            </a:pPr>
            <a:r>
              <a:rPr lang="ro-RO" b="1" dirty="0" smtClean="0">
                <a:solidFill>
                  <a:schemeClr val="accent4">
                    <a:lumMod val="50000"/>
                  </a:schemeClr>
                </a:solidFill>
              </a:rPr>
              <a:t>Filosofia evitării susține că:</a:t>
            </a:r>
          </a:p>
          <a:p>
            <a:pPr>
              <a:defRPr/>
            </a:pPr>
            <a:endParaRPr lang="ro-RO" b="1" dirty="0" smtClean="0">
              <a:solidFill>
                <a:srgbClr val="FF6600"/>
              </a:solidFill>
            </a:endParaRPr>
          </a:p>
          <a:p>
            <a:pPr>
              <a:defRPr/>
            </a:pPr>
            <a:r>
              <a:rPr lang="ro-RO" sz="2800" b="1" dirty="0" smtClean="0">
                <a:solidFill>
                  <a:schemeClr val="accent4">
                    <a:lumMod val="75000"/>
                  </a:schemeClr>
                </a:solidFill>
              </a:rPr>
              <a:t>1. emoțiile negative reprezintă o problemă;</a:t>
            </a:r>
          </a:p>
          <a:p>
            <a:pPr>
              <a:defRPr/>
            </a:pPr>
            <a:r>
              <a:rPr lang="ro-RO" sz="2800" b="1" dirty="0" smtClean="0">
                <a:solidFill>
                  <a:schemeClr val="accent4">
                    <a:lumMod val="75000"/>
                  </a:schemeClr>
                </a:solidFill>
              </a:rPr>
              <a:t>2. </a:t>
            </a:r>
            <a:r>
              <a:rPr lang="ro-RO" sz="2800" b="1" dirty="0">
                <a:solidFill>
                  <a:schemeClr val="accent4">
                    <a:lumMod val="75000"/>
                  </a:schemeClr>
                </a:solidFill>
              </a:rPr>
              <a:t>emoțiile negative </a:t>
            </a:r>
            <a:r>
              <a:rPr lang="ro-RO" sz="2800" b="1" dirty="0" smtClean="0">
                <a:solidFill>
                  <a:schemeClr val="accent4">
                    <a:lumMod val="75000"/>
                  </a:schemeClr>
                </a:solidFill>
              </a:rPr>
              <a:t>sunt promotorul suferinței;</a:t>
            </a:r>
          </a:p>
          <a:p>
            <a:pPr>
              <a:defRPr/>
            </a:pPr>
            <a:r>
              <a:rPr lang="ro-RO" sz="2800" b="1" dirty="0" smtClean="0">
                <a:solidFill>
                  <a:schemeClr val="accent4">
                    <a:lumMod val="75000"/>
                  </a:schemeClr>
                </a:solidFill>
              </a:rPr>
              <a:t>3. dacă vrei să trăiești, trebuie să/ți învingi</a:t>
            </a:r>
            <a:r>
              <a:rPr lang="ro-RO" sz="2800" b="1" dirty="0">
                <a:solidFill>
                  <a:schemeClr val="accent4">
                    <a:lumMod val="75000"/>
                  </a:schemeClr>
                </a:solidFill>
              </a:rPr>
              <a:t> emoțiile negative</a:t>
            </a:r>
            <a:r>
              <a:rPr lang="ro-RO" sz="2800" b="1" dirty="0" smtClean="0">
                <a:solidFill>
                  <a:schemeClr val="accent4">
                    <a:lumMod val="75000"/>
                  </a:schemeClr>
                </a:solidFill>
              </a:rPr>
              <a:t>.</a:t>
            </a:r>
          </a:p>
          <a:p>
            <a:pPr>
              <a:defRPr/>
            </a:pPr>
            <a:endParaRPr lang="ro-RO" sz="2800" dirty="0" smtClean="0"/>
          </a:p>
          <a:p>
            <a:pPr>
              <a:defRPr/>
            </a:pPr>
            <a:endParaRPr lang="ro-RO" sz="2800" dirty="0" smtClean="0"/>
          </a:p>
          <a:p>
            <a:pPr>
              <a:defRPr/>
            </a:pPr>
            <a:endParaRPr lang="ro-RO" sz="2800" dirty="0" smtClean="0"/>
          </a:p>
          <a:p>
            <a:pPr>
              <a:buFont typeface="Wingdings" pitchFamily="2" charset="2"/>
              <a:buNone/>
              <a:defRPr/>
            </a:pPr>
            <a:r>
              <a:rPr lang="ro-RO"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1800" fill="hold">
                                          <p:stCondLst>
                                            <p:cond delay="0"/>
                                          </p:stCondLst>
                                        </p:cTn>
                                        <p:tgtEl>
                                          <p:spTgt spid="3">
                                            <p:txEl>
                                              <p:pRg st="1" end="1"/>
                                            </p:txEl>
                                          </p:spTgt>
                                        </p:tgtEl>
                                        <p:attrNameLst>
                                          <p:attrName>ppt_x</p:attrName>
                                        </p:attrNameLst>
                                      </p:cBhvr>
                                    </p:anim>
                                    <p:anim from="0" to="-1.0" calcmode="lin" valueType="num">
                                      <p:cBhvr>
                                        <p:cTn id="8" dur="600" decel="50000" autoRev="1" fill="hold">
                                          <p:stCondLst>
                                            <p:cond delay="1800"/>
                                          </p:stCondLst>
                                        </p:cTn>
                                        <p:tgtEl>
                                          <p:spTgt spid="3">
                                            <p:txEl>
                                              <p:pRg st="1" end="1"/>
                                            </p:txEl>
                                          </p:spTgt>
                                        </p:tgtEl>
                                        <p:attrNameLst>
                                          <p:attrName>xshear</p:attrName>
                                        </p:attrNameLst>
                                      </p:cBhvr>
                                    </p:anim>
                                    <p:animScale>
                                      <p:cBhvr>
                                        <p:cTn id="9" dur="600" decel="100000" autoRev="1" fill="hold">
                                          <p:stCondLst>
                                            <p:cond delay="1800"/>
                                          </p:stCondLst>
                                        </p:cTn>
                                        <p:tgtEl>
                                          <p:spTgt spid="3">
                                            <p:txEl>
                                              <p:pRg st="1" end="1"/>
                                            </p:txEl>
                                          </p:spTgt>
                                        </p:tgtEl>
                                      </p:cBhvr>
                                      <p:from x="100000" y="100000"/>
                                      <p:to x="80000" y="100000"/>
                                    </p:animScale>
                                    <p:anim by="(#ppt_h/3+#ppt_w*0.1)" calcmode="lin" valueType="num">
                                      <p:cBhvr additive="sum">
                                        <p:cTn id="10" dur="600" decel="100000" autoRev="1" fill="hold">
                                          <p:stCondLst>
                                            <p:cond delay="1800"/>
                                          </p:stCondLst>
                                        </p:cTn>
                                        <p:tgtEl>
                                          <p:spTgt spid="3">
                                            <p:txEl>
                                              <p:pRg st="1" end="1"/>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from="(-#ppt_w/2)" to="(#ppt_x)" calcmode="lin" valueType="num">
                                      <p:cBhvr>
                                        <p:cTn id="15" dur="1200" fill="hold">
                                          <p:stCondLst>
                                            <p:cond delay="0"/>
                                          </p:stCondLst>
                                        </p:cTn>
                                        <p:tgtEl>
                                          <p:spTgt spid="3">
                                            <p:txEl>
                                              <p:pRg st="3" end="3"/>
                                            </p:txEl>
                                          </p:spTgt>
                                        </p:tgtEl>
                                        <p:attrNameLst>
                                          <p:attrName>ppt_x</p:attrName>
                                        </p:attrNameLst>
                                      </p:cBhvr>
                                    </p:anim>
                                    <p:anim from="0" to="-1.0" calcmode="lin" valueType="num">
                                      <p:cBhvr>
                                        <p:cTn id="16" dur="400" decel="50000" autoRev="1" fill="hold">
                                          <p:stCondLst>
                                            <p:cond delay="1200"/>
                                          </p:stCondLst>
                                        </p:cTn>
                                        <p:tgtEl>
                                          <p:spTgt spid="3">
                                            <p:txEl>
                                              <p:pRg st="3" end="3"/>
                                            </p:txEl>
                                          </p:spTgt>
                                        </p:tgtEl>
                                        <p:attrNameLst>
                                          <p:attrName>xshear</p:attrName>
                                        </p:attrNameLst>
                                      </p:cBhvr>
                                    </p:anim>
                                    <p:animScale>
                                      <p:cBhvr>
                                        <p:cTn id="17" dur="400" decel="100000" autoRev="1" fill="hold">
                                          <p:stCondLst>
                                            <p:cond delay="1200"/>
                                          </p:stCondLst>
                                        </p:cTn>
                                        <p:tgtEl>
                                          <p:spTgt spid="3">
                                            <p:txEl>
                                              <p:pRg st="3" end="3"/>
                                            </p:txEl>
                                          </p:spTgt>
                                        </p:tgtEl>
                                      </p:cBhvr>
                                      <p:from x="100000" y="100000"/>
                                      <p:to x="80000" y="100000"/>
                                    </p:animScale>
                                    <p:anim by="(#ppt_h/3+#ppt_w*0.1)" calcmode="lin" valueType="num">
                                      <p:cBhvr additive="sum">
                                        <p:cTn id="18" dur="400" decel="100000" autoRev="1" fill="hold">
                                          <p:stCondLst>
                                            <p:cond delay="1200"/>
                                          </p:stCondLst>
                                        </p:cTn>
                                        <p:tgtEl>
                                          <p:spTgt spid="3">
                                            <p:txEl>
                                              <p:pRg st="3" end="3"/>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from="(-#ppt_w/2)" to="(#ppt_x)" calcmode="lin" valueType="num">
                                      <p:cBhvr>
                                        <p:cTn id="23" dur="1200" fill="hold">
                                          <p:stCondLst>
                                            <p:cond delay="0"/>
                                          </p:stCondLst>
                                        </p:cTn>
                                        <p:tgtEl>
                                          <p:spTgt spid="3">
                                            <p:txEl>
                                              <p:pRg st="4" end="4"/>
                                            </p:txEl>
                                          </p:spTgt>
                                        </p:tgtEl>
                                        <p:attrNameLst>
                                          <p:attrName>ppt_x</p:attrName>
                                        </p:attrNameLst>
                                      </p:cBhvr>
                                    </p:anim>
                                    <p:anim from="0" to="-1.0" calcmode="lin" valueType="num">
                                      <p:cBhvr>
                                        <p:cTn id="24" dur="400" decel="50000" autoRev="1" fill="hold">
                                          <p:stCondLst>
                                            <p:cond delay="1200"/>
                                          </p:stCondLst>
                                        </p:cTn>
                                        <p:tgtEl>
                                          <p:spTgt spid="3">
                                            <p:txEl>
                                              <p:pRg st="4" end="4"/>
                                            </p:txEl>
                                          </p:spTgt>
                                        </p:tgtEl>
                                        <p:attrNameLst>
                                          <p:attrName>xshear</p:attrName>
                                        </p:attrNameLst>
                                      </p:cBhvr>
                                    </p:anim>
                                    <p:animScale>
                                      <p:cBhvr>
                                        <p:cTn id="25" dur="400" decel="100000" autoRev="1" fill="hold">
                                          <p:stCondLst>
                                            <p:cond delay="1200"/>
                                          </p:stCondLst>
                                        </p:cTn>
                                        <p:tgtEl>
                                          <p:spTgt spid="3">
                                            <p:txEl>
                                              <p:pRg st="4" end="4"/>
                                            </p:txEl>
                                          </p:spTgt>
                                        </p:tgtEl>
                                      </p:cBhvr>
                                      <p:from x="100000" y="100000"/>
                                      <p:to x="80000" y="100000"/>
                                    </p:animScale>
                                    <p:anim by="(#ppt_h/3+#ppt_w*0.1)" calcmode="lin" valueType="num">
                                      <p:cBhvr additive="sum">
                                        <p:cTn id="26" dur="400" decel="100000" autoRev="1" fill="hold">
                                          <p:stCondLst>
                                            <p:cond delay="1200"/>
                                          </p:stCondLst>
                                        </p:cTn>
                                        <p:tgtEl>
                                          <p:spTgt spid="3">
                                            <p:txEl>
                                              <p:pRg st="4" end="4"/>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1200" fill="hold">
                                          <p:stCondLst>
                                            <p:cond delay="0"/>
                                          </p:stCondLst>
                                        </p:cTn>
                                        <p:tgtEl>
                                          <p:spTgt spid="3">
                                            <p:txEl>
                                              <p:pRg st="5" end="5"/>
                                            </p:txEl>
                                          </p:spTgt>
                                        </p:tgtEl>
                                        <p:attrNameLst>
                                          <p:attrName>ppt_x</p:attrName>
                                        </p:attrNameLst>
                                      </p:cBhvr>
                                    </p:anim>
                                    <p:anim from="0" to="-1.0" calcmode="lin" valueType="num">
                                      <p:cBhvr>
                                        <p:cTn id="32" dur="400" decel="50000" autoRev="1" fill="hold">
                                          <p:stCondLst>
                                            <p:cond delay="1200"/>
                                          </p:stCondLst>
                                        </p:cTn>
                                        <p:tgtEl>
                                          <p:spTgt spid="3">
                                            <p:txEl>
                                              <p:pRg st="5" end="5"/>
                                            </p:txEl>
                                          </p:spTgt>
                                        </p:tgtEl>
                                        <p:attrNameLst>
                                          <p:attrName>xshear</p:attrName>
                                        </p:attrNameLst>
                                      </p:cBhvr>
                                    </p:anim>
                                    <p:animScale>
                                      <p:cBhvr>
                                        <p:cTn id="33" dur="400" decel="100000" autoRev="1" fill="hold">
                                          <p:stCondLst>
                                            <p:cond delay="1200"/>
                                          </p:stCondLst>
                                        </p:cTn>
                                        <p:tgtEl>
                                          <p:spTgt spid="3">
                                            <p:txEl>
                                              <p:pRg st="5" end="5"/>
                                            </p:txEl>
                                          </p:spTgt>
                                        </p:tgtEl>
                                      </p:cBhvr>
                                      <p:from x="100000" y="100000"/>
                                      <p:to x="80000" y="100000"/>
                                    </p:animScale>
                                    <p:anim by="(#ppt_h/3+#ppt_w*0.1)" calcmode="lin" valueType="num">
                                      <p:cBhvr additive="sum">
                                        <p:cTn id="34" dur="400" decel="100000" autoRev="1" fill="hold">
                                          <p:stCondLst>
                                            <p:cond delay="1200"/>
                                          </p:stCondLst>
                                        </p:cTn>
                                        <p:tgtEl>
                                          <p:spTgt spid="3">
                                            <p:txEl>
                                              <p:pRg st="5" end="5"/>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lide(fromBottom)">
                                      <p:cBhvr>
                                        <p:cTn id="39" dur="20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xit" presetSubtype="16" fill="hold" nodeType="clickEffect">
                                  <p:stCondLst>
                                    <p:cond delay="0"/>
                                  </p:stCondLst>
                                  <p:childTnLst>
                                    <p:animEffect transition="out" filter="diamond(in)">
                                      <p:cBhvr>
                                        <p:cTn id="43" dur="2000"/>
                                        <p:tgtEl>
                                          <p:spTgt spid="3">
                                            <p:txEl>
                                              <p:pRg st="1" end="1"/>
                                            </p:txEl>
                                          </p:spTgt>
                                        </p:tgtEl>
                                      </p:cBhvr>
                                    </p:animEffect>
                                    <p:set>
                                      <p:cBhvr>
                                        <p:cTn id="44" dur="1" fill="hold">
                                          <p:stCondLst>
                                            <p:cond delay="1999"/>
                                          </p:stCondLst>
                                        </p:cTn>
                                        <p:tgtEl>
                                          <p:spTgt spid="3">
                                            <p:txEl>
                                              <p:pRg st="1" end="1"/>
                                            </p:txEl>
                                          </p:spTgt>
                                        </p:tgtEl>
                                        <p:attrNameLst>
                                          <p:attrName>style.visibility</p:attrName>
                                        </p:attrNameLst>
                                      </p:cBhvr>
                                      <p:to>
                                        <p:strVal val="hidden"/>
                                      </p:to>
                                    </p:set>
                                  </p:childTnLst>
                                </p:cTn>
                              </p:par>
                              <p:par>
                                <p:cTn id="45" presetID="8" presetClass="exit" presetSubtype="16" fill="hold" nodeType="withEffect">
                                  <p:stCondLst>
                                    <p:cond delay="0"/>
                                  </p:stCondLst>
                                  <p:childTnLst>
                                    <p:animEffect transition="out" filter="diamond(in)">
                                      <p:cBhvr>
                                        <p:cTn id="46" dur="2000"/>
                                        <p:tgtEl>
                                          <p:spTgt spid="3">
                                            <p:txEl>
                                              <p:pRg st="3" end="3"/>
                                            </p:txEl>
                                          </p:spTgt>
                                        </p:tgtEl>
                                      </p:cBhvr>
                                    </p:animEffect>
                                    <p:set>
                                      <p:cBhvr>
                                        <p:cTn id="47" dur="1" fill="hold">
                                          <p:stCondLst>
                                            <p:cond delay="1999"/>
                                          </p:stCondLst>
                                        </p:cTn>
                                        <p:tgtEl>
                                          <p:spTgt spid="3">
                                            <p:txEl>
                                              <p:pRg st="3" end="3"/>
                                            </p:txEl>
                                          </p:spTgt>
                                        </p:tgtEl>
                                        <p:attrNameLst>
                                          <p:attrName>style.visibility</p:attrName>
                                        </p:attrNameLst>
                                      </p:cBhvr>
                                      <p:to>
                                        <p:strVal val="hidden"/>
                                      </p:to>
                                    </p:set>
                                  </p:childTnLst>
                                </p:cTn>
                              </p:par>
                              <p:par>
                                <p:cTn id="48" presetID="8" presetClass="exit" presetSubtype="16" fill="hold" nodeType="withEffect">
                                  <p:stCondLst>
                                    <p:cond delay="0"/>
                                  </p:stCondLst>
                                  <p:childTnLst>
                                    <p:animEffect transition="out" filter="diamond(in)">
                                      <p:cBhvr>
                                        <p:cTn id="49" dur="2000"/>
                                        <p:tgtEl>
                                          <p:spTgt spid="3">
                                            <p:txEl>
                                              <p:pRg st="4" end="4"/>
                                            </p:txEl>
                                          </p:spTgt>
                                        </p:tgtEl>
                                      </p:cBhvr>
                                    </p:animEffect>
                                    <p:set>
                                      <p:cBhvr>
                                        <p:cTn id="50" dur="1" fill="hold">
                                          <p:stCondLst>
                                            <p:cond delay="1999"/>
                                          </p:stCondLst>
                                        </p:cTn>
                                        <p:tgtEl>
                                          <p:spTgt spid="3">
                                            <p:txEl>
                                              <p:pRg st="4" end="4"/>
                                            </p:txEl>
                                          </p:spTgt>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2000"/>
                                        <p:tgtEl>
                                          <p:spTgt spid="3">
                                            <p:txEl>
                                              <p:pRg st="5" end="5"/>
                                            </p:txEl>
                                          </p:spTgt>
                                        </p:tgtEl>
                                      </p:cBhvr>
                                    </p:animEffect>
                                    <p:set>
                                      <p:cBhvr>
                                        <p:cTn id="53"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fisher-king-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914400"/>
            <a:ext cx="8229600" cy="5211763"/>
          </a:xfrm>
        </p:spPr>
        <p:txBody>
          <a:bodyPr/>
          <a:lstStyle/>
          <a:p>
            <a:pPr algn="ctr"/>
            <a:r>
              <a:rPr lang="ro-RO" sz="9600" b="1" smtClean="0">
                <a:solidFill>
                  <a:srgbClr val="FF6600"/>
                </a:solidFill>
              </a:rPr>
              <a:t>GAF</a:t>
            </a:r>
            <a:r>
              <a:rPr lang="ro-RO" sz="9600" b="1" smtClean="0">
                <a:solidFill>
                  <a:srgbClr val="FFFF00"/>
                </a:solidFill>
              </a:rPr>
              <a:t>e</a:t>
            </a:r>
          </a:p>
          <a:p>
            <a:r>
              <a:rPr lang="ro-RO" sz="5400" b="1" smtClean="0">
                <a:solidFill>
                  <a:srgbClr val="FF6600"/>
                </a:solidFill>
              </a:rPr>
              <a:t>G</a:t>
            </a:r>
            <a:r>
              <a:rPr lang="ro-RO" sz="5400" b="1" smtClean="0">
                <a:solidFill>
                  <a:srgbClr val="FFFF00"/>
                </a:solidFill>
              </a:rPr>
              <a:t>riji</a:t>
            </a:r>
          </a:p>
          <a:p>
            <a:r>
              <a:rPr lang="ro-RO" sz="5400" b="1" smtClean="0">
                <a:solidFill>
                  <a:srgbClr val="FF6600"/>
                </a:solidFill>
              </a:rPr>
              <a:t>A</a:t>
            </a:r>
            <a:r>
              <a:rPr lang="ro-RO" sz="5400" b="1" smtClean="0">
                <a:solidFill>
                  <a:srgbClr val="FFFF00"/>
                </a:solidFill>
              </a:rPr>
              <a:t>nxietăţi</a:t>
            </a:r>
          </a:p>
          <a:p>
            <a:r>
              <a:rPr lang="ro-RO" sz="5400" b="1" smtClean="0">
                <a:solidFill>
                  <a:srgbClr val="FF6600"/>
                </a:solidFill>
              </a:rPr>
              <a:t>F</a:t>
            </a:r>
            <a:r>
              <a:rPr lang="ro-RO" sz="5400" b="1" smtClean="0">
                <a:solidFill>
                  <a:srgbClr val="FFFF00"/>
                </a:solidFill>
              </a:rPr>
              <a:t>rici</a:t>
            </a:r>
            <a:endParaRPr lang="en-US" sz="5400" b="1"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5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im ciarr_004.png"/>
          <p:cNvPicPr>
            <a:picLocks noChangeAspect="1"/>
          </p:cNvPicPr>
          <p:nvPr/>
        </p:nvPicPr>
        <p:blipFill>
          <a:blip r:embed="rId2" cstate="print"/>
          <a:srcRect/>
          <a:stretch>
            <a:fillRect/>
          </a:stretch>
        </p:blipFill>
        <p:spPr bwMode="auto">
          <a:xfrm>
            <a:off x="-950913" y="-838200"/>
            <a:ext cx="10650538" cy="8229600"/>
          </a:xfrm>
          <a:prstGeom prst="rect">
            <a:avLst/>
          </a:prstGeom>
          <a:noFill/>
          <a:ln w="9525">
            <a:noFill/>
            <a:miter lim="800000"/>
            <a:headEnd/>
            <a:tailEnd/>
          </a:ln>
        </p:spPr>
      </p:pic>
      <p:sp>
        <p:nvSpPr>
          <p:cNvPr id="20483" name="Rectangle 3"/>
          <p:cNvSpPr>
            <a:spLocks noGrp="1" noChangeArrowheads="1"/>
          </p:cNvSpPr>
          <p:nvPr>
            <p:ph type="body" idx="1"/>
          </p:nvPr>
        </p:nvSpPr>
        <p:spPr>
          <a:xfrm>
            <a:off x="2111375" y="1524000"/>
            <a:ext cx="5984875" cy="4953000"/>
          </a:xfrm>
        </p:spPr>
        <p:txBody>
          <a:bodyPr/>
          <a:lstStyle/>
          <a:p>
            <a:pPr>
              <a:lnSpc>
                <a:spcPct val="90000"/>
              </a:lnSpc>
            </a:pPr>
            <a:endParaRPr lang="hu-HU" sz="2400" b="1" smtClean="0">
              <a:solidFill>
                <a:srgbClr val="006600"/>
              </a:solidFill>
            </a:endParaRPr>
          </a:p>
          <a:p>
            <a:r>
              <a:rPr lang="ro-RO" sz="3600" b="1" i="1" smtClean="0">
                <a:solidFill>
                  <a:srgbClr val="660066"/>
                </a:solidFill>
                <a:latin typeface="Comic Sans MS" pitchFamily="66" charset="0"/>
              </a:rPr>
              <a:t>      </a:t>
            </a:r>
            <a:r>
              <a:rPr lang="ro-RO" sz="4800" b="1" i="1" smtClean="0">
                <a:solidFill>
                  <a:srgbClr val="660066"/>
                </a:solidFill>
                <a:latin typeface="Comic Sans MS" pitchFamily="66" charset="0"/>
              </a:rPr>
              <a:t>T</a:t>
            </a:r>
            <a:r>
              <a:rPr lang="ro-RO" sz="3600" b="1" i="1" smtClean="0">
                <a:solidFill>
                  <a:srgbClr val="660066"/>
                </a:solidFill>
                <a:latin typeface="Comic Sans MS" pitchFamily="66" charset="0"/>
              </a:rPr>
              <a:t>oxică</a:t>
            </a:r>
            <a:endParaRPr lang="ro-RO" sz="3600" b="1" i="1" noProof="1" smtClean="0">
              <a:solidFill>
                <a:srgbClr val="660066"/>
              </a:solidFill>
              <a:latin typeface="Comic Sans MS" pitchFamily="66" charset="0"/>
            </a:endParaRPr>
          </a:p>
          <a:p>
            <a:r>
              <a:rPr lang="ro-RO" sz="3600" b="1" i="1" smtClean="0">
                <a:solidFill>
                  <a:srgbClr val="660066"/>
                </a:solidFill>
                <a:latin typeface="Comic Sans MS" pitchFamily="66" charset="0"/>
              </a:rPr>
              <a:t>  de </a:t>
            </a:r>
            <a:r>
              <a:rPr lang="ro-RO" sz="4800" b="1" i="1" smtClean="0">
                <a:solidFill>
                  <a:srgbClr val="660066"/>
                </a:solidFill>
                <a:latin typeface="Comic Sans MS" pitchFamily="66" charset="0"/>
              </a:rPr>
              <a:t>E</a:t>
            </a:r>
            <a:r>
              <a:rPr lang="ro-RO" sz="3600" b="1" i="1" smtClean="0">
                <a:solidFill>
                  <a:srgbClr val="660066"/>
                </a:solidFill>
                <a:latin typeface="Comic Sans MS" pitchFamily="66" charset="0"/>
              </a:rPr>
              <a:t>vitat</a:t>
            </a:r>
          </a:p>
          <a:p>
            <a:r>
              <a:rPr lang="ro-RO" sz="3600" b="1" i="1" smtClean="0">
                <a:solidFill>
                  <a:srgbClr val="660066"/>
                </a:solidFill>
                <a:latin typeface="Comic Sans MS" pitchFamily="66" charset="0"/>
              </a:rPr>
              <a:t>     </a:t>
            </a:r>
            <a:r>
              <a:rPr lang="ro-RO" sz="4800" b="1" i="1" smtClean="0">
                <a:solidFill>
                  <a:srgbClr val="660066"/>
                </a:solidFill>
                <a:latin typeface="Comic Sans MS" pitchFamily="66" charset="0"/>
              </a:rPr>
              <a:t>Al</a:t>
            </a:r>
            <a:r>
              <a:rPr lang="ro-RO" sz="3600" b="1" i="1" smtClean="0">
                <a:solidFill>
                  <a:srgbClr val="660066"/>
                </a:solidFill>
                <a:latin typeface="Comic Sans MS" pitchFamily="66" charset="0"/>
              </a:rPr>
              <a:t>armantă</a:t>
            </a:r>
            <a:endParaRPr lang="en-US" sz="3600" b="1" i="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4800" b="1" i="1" smtClean="0">
                <a:solidFill>
                  <a:srgbClr val="660066"/>
                </a:solidFill>
                <a:latin typeface="Comic Sans MS" pitchFamily="66" charset="0"/>
              </a:rPr>
              <a:t>M</a:t>
            </a:r>
            <a:r>
              <a:rPr lang="ro-RO" sz="3600" b="1" i="1" smtClean="0">
                <a:solidFill>
                  <a:srgbClr val="660066"/>
                </a:solidFill>
                <a:latin typeface="Comic Sans MS" pitchFamily="66" charset="0"/>
              </a:rPr>
              <a:t>alefică </a:t>
            </a:r>
            <a:endParaRPr lang="en-US" sz="3600" b="1" i="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4800" b="1" i="1" smtClean="0">
                <a:solidFill>
                  <a:srgbClr val="660066"/>
                </a:solidFill>
                <a:latin typeface="Comic Sans MS" pitchFamily="66" charset="0"/>
              </a:rPr>
              <a:t>A</a:t>
            </a:r>
            <a:r>
              <a:rPr lang="ro-RO" sz="3600" b="1" i="1" smtClean="0">
                <a:solidFill>
                  <a:srgbClr val="660066"/>
                </a:solidFill>
                <a:latin typeface="Comic Sans MS" pitchFamily="66" charset="0"/>
              </a:rPr>
              <a:t>gresivă</a:t>
            </a:r>
            <a:endParaRPr lang="hu-HU" sz="3600" b="1" i="1" smtClean="0">
              <a:solidFill>
                <a:srgbClr val="660066"/>
              </a:solidFill>
              <a:latin typeface="Comic Sans MS" pitchFamily="66" charset="0"/>
            </a:endParaRPr>
          </a:p>
          <a:p>
            <a:endParaRPr lang="ro-RO" sz="2400" b="1" smtClean="0">
              <a:solidFill>
                <a:srgbClr val="006600"/>
              </a:solidFill>
              <a:latin typeface="Comic Sans MS" pitchFamily="66" charset="0"/>
            </a:endParaRPr>
          </a:p>
          <a:p>
            <a:pPr>
              <a:lnSpc>
                <a:spcPct val="90000"/>
              </a:lnSpc>
            </a:pPr>
            <a:endParaRPr lang="en-US" sz="2400" smtClean="0"/>
          </a:p>
        </p:txBody>
      </p:sp>
      <p:sp>
        <p:nvSpPr>
          <p:cNvPr id="20492" name="Text Box 12"/>
          <p:cNvSpPr txBox="1">
            <a:spLocks noChangeArrowheads="1"/>
          </p:cNvSpPr>
          <p:nvPr/>
        </p:nvSpPr>
        <p:spPr bwMode="auto">
          <a:xfrm>
            <a:off x="1447800" y="1066800"/>
            <a:ext cx="533400" cy="366713"/>
          </a:xfrm>
          <a:prstGeom prst="rect">
            <a:avLst/>
          </a:prstGeom>
          <a:noFill/>
          <a:ln w="9525">
            <a:noFill/>
            <a:miter lim="800000"/>
            <a:headEnd/>
            <a:tailEnd/>
          </a:ln>
          <a:effectLst/>
        </p:spPr>
        <p:txBody>
          <a:bodyPr>
            <a:spAutoFit/>
          </a:bodyPr>
          <a:lstStyle/>
          <a:p>
            <a:pPr eaLnBrk="0" hangingPunct="0">
              <a:spcBef>
                <a:spcPct val="50000"/>
              </a:spcBef>
              <a:defRPr/>
            </a:pPr>
            <a:endParaRPr lang="en-US">
              <a:effectLst>
                <a:outerShdw blurRad="38100" dist="38100" dir="2700000" algn="tl">
                  <a:srgbClr val="C0C0C0"/>
                </a:outerShdw>
              </a:effectLst>
              <a:latin typeface="Comic Sans MS" pitchFamily="66" charset="0"/>
              <a:cs typeface="+mn-cs"/>
            </a:endParaRPr>
          </a:p>
        </p:txBody>
      </p:sp>
      <p:sp>
        <p:nvSpPr>
          <p:cNvPr id="20496" name="Text Box 16"/>
          <p:cNvSpPr txBox="1">
            <a:spLocks noChangeArrowheads="1"/>
          </p:cNvSpPr>
          <p:nvPr/>
        </p:nvSpPr>
        <p:spPr bwMode="auto">
          <a:xfrm>
            <a:off x="1981200" y="228600"/>
            <a:ext cx="609600" cy="1016000"/>
          </a:xfrm>
          <a:prstGeom prst="rect">
            <a:avLst/>
          </a:prstGeom>
          <a:noFill/>
          <a:ln w="9525">
            <a:noFill/>
            <a:miter lim="800000"/>
            <a:headEnd/>
            <a:tailEnd/>
          </a:ln>
          <a:effectLst/>
        </p:spPr>
        <p:txBody>
          <a:bodyPr>
            <a:spAutoFit/>
          </a:bodyPr>
          <a:lstStyle/>
          <a:p>
            <a:pPr eaLnBrk="0" hangingPunct="0">
              <a:spcBef>
                <a:spcPct val="50000"/>
              </a:spcBef>
              <a:defRPr/>
            </a:pPr>
            <a:r>
              <a:rPr lang="ro-RO" sz="6000" b="1" dirty="0">
                <a:solidFill>
                  <a:srgbClr val="660066"/>
                </a:solidFill>
                <a:effectLst>
                  <a:outerShdw blurRad="38100" dist="38100" dir="2700000" algn="tl">
                    <a:srgbClr val="C0C0C0"/>
                  </a:outerShdw>
                </a:effectLst>
                <a:latin typeface="Comic Sans MS" pitchFamily="66" charset="0"/>
                <a:cs typeface="+mn-cs"/>
              </a:rPr>
              <a:t>E</a:t>
            </a:r>
            <a:endParaRPr lang="en-US" sz="6000" b="1" dirty="0">
              <a:solidFill>
                <a:srgbClr val="660066"/>
              </a:solidFill>
              <a:effectLst>
                <a:outerShdw blurRad="38100" dist="38100" dir="2700000" algn="tl">
                  <a:srgbClr val="C0C0C0"/>
                </a:outerShdw>
              </a:effectLst>
              <a:latin typeface="Comic Sans MS" pitchFamily="66" charset="0"/>
              <a:cs typeface="+mn-cs"/>
            </a:endParaRPr>
          </a:p>
        </p:txBody>
      </p:sp>
      <p:sp>
        <p:nvSpPr>
          <p:cNvPr id="20495" name="Text Box 15"/>
          <p:cNvSpPr txBox="1">
            <a:spLocks noChangeArrowheads="1"/>
          </p:cNvSpPr>
          <p:nvPr/>
        </p:nvSpPr>
        <p:spPr bwMode="auto">
          <a:xfrm>
            <a:off x="1447800" y="152400"/>
            <a:ext cx="838200" cy="923925"/>
          </a:xfrm>
          <a:prstGeom prst="rect">
            <a:avLst/>
          </a:prstGeom>
          <a:noFill/>
          <a:ln w="9525">
            <a:noFill/>
            <a:miter lim="800000"/>
            <a:headEnd/>
            <a:tailEnd/>
          </a:ln>
          <a:effectLst/>
        </p:spPr>
        <p:txBody>
          <a:bodyPr>
            <a:spAutoFit/>
          </a:bodyPr>
          <a:lstStyle/>
          <a:p>
            <a:pPr eaLnBrk="0" hangingPunct="0">
              <a:spcBef>
                <a:spcPct val="50000"/>
              </a:spcBef>
              <a:defRPr/>
            </a:pPr>
            <a:r>
              <a:rPr lang="ro-RO" sz="5400" b="1" dirty="0">
                <a:solidFill>
                  <a:srgbClr val="660066"/>
                </a:solidFill>
                <a:effectLst>
                  <a:outerShdw blurRad="38100" dist="38100" dir="2700000" algn="tl">
                    <a:srgbClr val="C0C0C0"/>
                  </a:outerShdw>
                </a:effectLst>
                <a:latin typeface="Comic Sans MS" pitchFamily="66" charset="0"/>
                <a:cs typeface="+mn-cs"/>
              </a:rPr>
              <a:t>T</a:t>
            </a:r>
            <a:endParaRPr lang="en-US" sz="5400" b="1" dirty="0">
              <a:solidFill>
                <a:srgbClr val="660066"/>
              </a:solidFill>
              <a:effectLst>
                <a:outerShdw blurRad="38100" dist="38100" dir="2700000" algn="tl">
                  <a:srgbClr val="C0C0C0"/>
                </a:outerShdw>
              </a:effectLst>
              <a:latin typeface="Comic Sans MS" pitchFamily="66" charset="0"/>
              <a:cs typeface="+mn-cs"/>
            </a:endParaRPr>
          </a:p>
        </p:txBody>
      </p:sp>
      <p:sp>
        <p:nvSpPr>
          <p:cNvPr id="20497" name="Text Box 17"/>
          <p:cNvSpPr txBox="1">
            <a:spLocks noChangeArrowheads="1"/>
          </p:cNvSpPr>
          <p:nvPr/>
        </p:nvSpPr>
        <p:spPr bwMode="auto">
          <a:xfrm>
            <a:off x="2590800" y="304800"/>
            <a:ext cx="685800" cy="923925"/>
          </a:xfrm>
          <a:prstGeom prst="rect">
            <a:avLst/>
          </a:prstGeom>
          <a:noFill/>
          <a:ln w="9525">
            <a:noFill/>
            <a:miter lim="800000"/>
            <a:headEnd/>
            <a:tailEnd/>
          </a:ln>
          <a:effectLst/>
        </p:spPr>
        <p:txBody>
          <a:bodyPr>
            <a:spAutoFit/>
          </a:bodyPr>
          <a:lstStyle/>
          <a:p>
            <a:pPr eaLnBrk="0" hangingPunct="0">
              <a:spcBef>
                <a:spcPct val="50000"/>
              </a:spcBef>
              <a:defRPr/>
            </a:pPr>
            <a:r>
              <a:rPr lang="ro-RO" sz="5400" b="1" dirty="0">
                <a:solidFill>
                  <a:srgbClr val="660066"/>
                </a:solidFill>
                <a:effectLst>
                  <a:outerShdw blurRad="38100" dist="38100" dir="2700000" algn="tl">
                    <a:srgbClr val="C0C0C0"/>
                  </a:outerShdw>
                </a:effectLst>
                <a:latin typeface="Comic Sans MS" pitchFamily="66" charset="0"/>
                <a:cs typeface="+mn-cs"/>
              </a:rPr>
              <a:t>A</a:t>
            </a:r>
            <a:endParaRPr lang="en-US" sz="5400" b="1" dirty="0">
              <a:solidFill>
                <a:srgbClr val="660066"/>
              </a:solidFill>
              <a:effectLst>
                <a:outerShdw blurRad="38100" dist="38100" dir="2700000" algn="tl">
                  <a:srgbClr val="C0C0C0"/>
                </a:outerShdw>
              </a:effectLst>
              <a:latin typeface="Comic Sans MS" pitchFamily="66" charset="0"/>
              <a:cs typeface="+mn-cs"/>
            </a:endParaRPr>
          </a:p>
        </p:txBody>
      </p:sp>
      <p:sp>
        <p:nvSpPr>
          <p:cNvPr id="20498" name="Text Box 18"/>
          <p:cNvSpPr txBox="1">
            <a:spLocks noChangeArrowheads="1"/>
          </p:cNvSpPr>
          <p:nvPr/>
        </p:nvSpPr>
        <p:spPr bwMode="auto">
          <a:xfrm>
            <a:off x="3048000" y="533400"/>
            <a:ext cx="838200" cy="1108075"/>
          </a:xfrm>
          <a:prstGeom prst="rect">
            <a:avLst/>
          </a:prstGeom>
          <a:noFill/>
          <a:ln w="9525">
            <a:noFill/>
            <a:miter lim="800000"/>
            <a:headEnd/>
            <a:tailEnd/>
          </a:ln>
          <a:effectLst/>
        </p:spPr>
        <p:txBody>
          <a:bodyPr>
            <a:spAutoFit/>
          </a:bodyPr>
          <a:lstStyle/>
          <a:p>
            <a:pPr>
              <a:spcBef>
                <a:spcPct val="50000"/>
              </a:spcBef>
              <a:defRPr/>
            </a:pPr>
            <a:r>
              <a:rPr lang="ro-RO" sz="6600" b="1" dirty="0">
                <a:solidFill>
                  <a:srgbClr val="660066"/>
                </a:solidFill>
                <a:effectLst>
                  <a:outerShdw blurRad="38100" dist="38100" dir="2700000" algn="tl">
                    <a:srgbClr val="C0C0C0"/>
                  </a:outerShdw>
                </a:effectLst>
                <a:latin typeface="Comic Sans MS" pitchFamily="66" charset="0"/>
                <a:cs typeface="+mn-cs"/>
              </a:rPr>
              <a:t>M</a:t>
            </a:r>
            <a:endParaRPr lang="en-US" sz="6600" b="1" dirty="0">
              <a:solidFill>
                <a:srgbClr val="660066"/>
              </a:solidFill>
              <a:effectLst>
                <a:outerShdw blurRad="38100" dist="38100" dir="2700000" algn="tl">
                  <a:srgbClr val="C0C0C0"/>
                </a:outerShdw>
              </a:effectLst>
              <a:latin typeface="Comic Sans MS" pitchFamily="66" charset="0"/>
              <a:cs typeface="+mn-cs"/>
            </a:endParaRPr>
          </a:p>
        </p:txBody>
      </p:sp>
      <p:sp>
        <p:nvSpPr>
          <p:cNvPr id="20499" name="Text Box 19"/>
          <p:cNvSpPr txBox="1">
            <a:spLocks noChangeArrowheads="1"/>
          </p:cNvSpPr>
          <p:nvPr/>
        </p:nvSpPr>
        <p:spPr bwMode="auto">
          <a:xfrm>
            <a:off x="3505200" y="381000"/>
            <a:ext cx="990600" cy="1108075"/>
          </a:xfrm>
          <a:prstGeom prst="rect">
            <a:avLst/>
          </a:prstGeom>
          <a:noFill/>
          <a:ln w="9525">
            <a:noFill/>
            <a:miter lim="800000"/>
            <a:headEnd/>
            <a:tailEnd/>
          </a:ln>
          <a:effectLst/>
        </p:spPr>
        <p:txBody>
          <a:bodyPr>
            <a:spAutoFit/>
          </a:bodyPr>
          <a:lstStyle/>
          <a:p>
            <a:pPr>
              <a:spcBef>
                <a:spcPct val="50000"/>
              </a:spcBef>
              <a:defRPr/>
            </a:pPr>
            <a:r>
              <a:rPr lang="ro-RO" sz="6600" b="1" dirty="0">
                <a:solidFill>
                  <a:srgbClr val="660066"/>
                </a:solidFill>
                <a:effectLst>
                  <a:outerShdw blurRad="38100" dist="38100" dir="2700000" algn="tl">
                    <a:srgbClr val="C0C0C0"/>
                  </a:outerShdw>
                </a:effectLst>
                <a:latin typeface="Comic Sans MS" pitchFamily="66" charset="0"/>
                <a:cs typeface="+mn-cs"/>
              </a:rPr>
              <a:t>A</a:t>
            </a:r>
            <a:endParaRPr lang="en-US" sz="6600" b="1" dirty="0">
              <a:solidFill>
                <a:srgbClr val="660066"/>
              </a:solidFill>
              <a:effectLst>
                <a:outerShdw blurRad="38100" dist="38100" dir="2700000" algn="tl">
                  <a:srgbClr val="C0C0C0"/>
                </a:outerShdw>
              </a:effectLst>
              <a:latin typeface="Comic Sans MS" pitchFamily="66" charset="0"/>
              <a:cs typeface="+mn-cs"/>
            </a:endParaRPr>
          </a:p>
        </p:txBody>
      </p:sp>
      <p:sp>
        <p:nvSpPr>
          <p:cNvPr id="20502" name="Text Box 22"/>
          <p:cNvSpPr txBox="1">
            <a:spLocks noChangeArrowheads="1"/>
          </p:cNvSpPr>
          <p:nvPr/>
        </p:nvSpPr>
        <p:spPr bwMode="auto">
          <a:xfrm>
            <a:off x="3810000" y="914400"/>
            <a:ext cx="2819400" cy="762000"/>
          </a:xfrm>
          <a:prstGeom prst="rect">
            <a:avLst/>
          </a:prstGeom>
          <a:noFill/>
          <a:ln w="9525">
            <a:noFill/>
            <a:miter lim="800000"/>
            <a:headEnd/>
            <a:tailEnd/>
          </a:ln>
          <a:effectLst/>
        </p:spPr>
        <p:txBody>
          <a:bodyPr>
            <a:spAutoFit/>
          </a:bodyPr>
          <a:lstStyle/>
          <a:p>
            <a:pPr>
              <a:spcBef>
                <a:spcPct val="50000"/>
              </a:spcBef>
              <a:defRPr/>
            </a:pPr>
            <a:endParaRPr lang="en-US" sz="4400" dirty="0">
              <a:solidFill>
                <a:srgbClr val="006600"/>
              </a:solidFill>
              <a:effectLst>
                <a:outerShdw blurRad="38100" dist="38100" dir="2700000" algn="tl">
                  <a:srgbClr val="C0C0C0"/>
                </a:outerShdw>
              </a:effectLst>
              <a:latin typeface="Comic Sans MS" pitchFamily="66" charset="0"/>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495"/>
                                        </p:tgtEl>
                                        <p:attrNameLst>
                                          <p:attrName>style.visibility</p:attrName>
                                        </p:attrNameLst>
                                      </p:cBhvr>
                                      <p:to>
                                        <p:strVal val="visible"/>
                                      </p:to>
                                    </p:set>
                                    <p:set>
                                      <p:cBhvr>
                                        <p:cTn id="7" dur="455" fill="hold">
                                          <p:stCondLst>
                                            <p:cond delay="0"/>
                                          </p:stCondLst>
                                        </p:cTn>
                                        <p:tgtEl>
                                          <p:spTgt spid="20495"/>
                                        </p:tgtEl>
                                        <p:attrNameLst>
                                          <p:attrName>style.rotation</p:attrName>
                                        </p:attrNameLst>
                                      </p:cBhvr>
                                      <p:to>
                                        <p:strVal val="-45.0"/>
                                      </p:to>
                                    </p:set>
                                    <p:anim calcmode="lin" valueType="num">
                                      <p:cBhvr>
                                        <p:cTn id="8" dur="455" fill="hold">
                                          <p:stCondLst>
                                            <p:cond delay="455"/>
                                          </p:stCondLst>
                                        </p:cTn>
                                        <p:tgtEl>
                                          <p:spTgt spid="2049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49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49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495"/>
                                        </p:tgtEl>
                                        <p:attrNameLst>
                                          <p:attrName>ppt_y</p:attrName>
                                        </p:attrNameLst>
                                      </p:cBhvr>
                                      <p:tavLst>
                                        <p:tav tm="0">
                                          <p:val>
                                            <p:strVal val="#ppt_y-(0.354*#ppt_w-0.172*#ppt_h)"/>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additive="base">
                                        <p:cTn id="14"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20496"/>
                                        </p:tgtEl>
                                        <p:attrNameLst>
                                          <p:attrName>style.visibility</p:attrName>
                                        </p:attrNameLst>
                                      </p:cBhvr>
                                      <p:to>
                                        <p:strVal val="visible"/>
                                      </p:to>
                                    </p:set>
                                    <p:set>
                                      <p:cBhvr>
                                        <p:cTn id="20" dur="455" fill="hold">
                                          <p:stCondLst>
                                            <p:cond delay="0"/>
                                          </p:stCondLst>
                                        </p:cTn>
                                        <p:tgtEl>
                                          <p:spTgt spid="20496"/>
                                        </p:tgtEl>
                                        <p:attrNameLst>
                                          <p:attrName>style.rotation</p:attrName>
                                        </p:attrNameLst>
                                      </p:cBhvr>
                                      <p:to>
                                        <p:strVal val="-45.0"/>
                                      </p:to>
                                    </p:set>
                                    <p:anim calcmode="lin" valueType="num">
                                      <p:cBhvr>
                                        <p:cTn id="21" dur="455" fill="hold">
                                          <p:stCondLst>
                                            <p:cond delay="455"/>
                                          </p:stCondLst>
                                        </p:cTn>
                                        <p:tgtEl>
                                          <p:spTgt spid="20496"/>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20496"/>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20496"/>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20496"/>
                                        </p:tgtEl>
                                        <p:attrNameLst>
                                          <p:attrName>ppt_y</p:attrName>
                                        </p:attrNameLst>
                                      </p:cBhvr>
                                      <p:tavLst>
                                        <p:tav tm="0">
                                          <p:val>
                                            <p:strVal val="#ppt_y-(0.354*#ppt_w-0.172*#ppt_h)"/>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fade">
                                      <p:cBhvr>
                                        <p:cTn id="27" dur="800" decel="100000"/>
                                        <p:tgtEl>
                                          <p:spTgt spid="20483">
                                            <p:txEl>
                                              <p:pRg st="2" end="2"/>
                                            </p:txEl>
                                          </p:spTgt>
                                        </p:tgtEl>
                                      </p:cBhvr>
                                    </p:animEffect>
                                    <p:anim calcmode="lin" valueType="num">
                                      <p:cBhvr>
                                        <p:cTn id="28" dur="800" decel="100000" fill="hold"/>
                                        <p:tgtEl>
                                          <p:spTgt spid="2048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48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48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48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4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497"/>
                                        </p:tgtEl>
                                        <p:attrNameLst>
                                          <p:attrName>style.visibility</p:attrName>
                                        </p:attrNameLst>
                                      </p:cBhvr>
                                      <p:to>
                                        <p:strVal val="visible"/>
                                      </p:to>
                                    </p:set>
                                    <p:animEffect transition="in" filter="fade">
                                      <p:cBhvr>
                                        <p:cTn id="37" dur="800" decel="100000"/>
                                        <p:tgtEl>
                                          <p:spTgt spid="20497"/>
                                        </p:tgtEl>
                                      </p:cBhvr>
                                    </p:animEffect>
                                    <p:anim calcmode="lin" valueType="num">
                                      <p:cBhvr>
                                        <p:cTn id="38" dur="800" decel="100000" fill="hold"/>
                                        <p:tgtEl>
                                          <p:spTgt spid="20497"/>
                                        </p:tgtEl>
                                        <p:attrNameLst>
                                          <p:attrName>style.rotation</p:attrName>
                                        </p:attrNameLst>
                                      </p:cBhvr>
                                      <p:tavLst>
                                        <p:tav tm="0">
                                          <p:val>
                                            <p:fltVal val="-90"/>
                                          </p:val>
                                        </p:tav>
                                        <p:tav tm="100000">
                                          <p:val>
                                            <p:fltVal val="0"/>
                                          </p:val>
                                        </p:tav>
                                      </p:tavLst>
                                    </p:anim>
                                    <p:anim calcmode="lin" valueType="num">
                                      <p:cBhvr>
                                        <p:cTn id="39" dur="800" decel="100000" fill="hold"/>
                                        <p:tgtEl>
                                          <p:spTgt spid="20497"/>
                                        </p:tgtEl>
                                        <p:attrNameLst>
                                          <p:attrName>ppt_x</p:attrName>
                                        </p:attrNameLst>
                                      </p:cBhvr>
                                      <p:tavLst>
                                        <p:tav tm="0">
                                          <p:val>
                                            <p:strVal val="#ppt_x+0.4"/>
                                          </p:val>
                                        </p:tav>
                                        <p:tav tm="100000">
                                          <p:val>
                                            <p:strVal val="#ppt_x-0.05"/>
                                          </p:val>
                                        </p:tav>
                                      </p:tavLst>
                                    </p:anim>
                                    <p:anim calcmode="lin" valueType="num">
                                      <p:cBhvr>
                                        <p:cTn id="40" dur="800" decel="100000" fill="hold"/>
                                        <p:tgtEl>
                                          <p:spTgt spid="2049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49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497"/>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20483">
                                            <p:txEl>
                                              <p:pRg st="3" end="3"/>
                                            </p:txEl>
                                          </p:spTgt>
                                        </p:tgtEl>
                                        <p:attrNameLst>
                                          <p:attrName>style.visibility</p:attrName>
                                        </p:attrNameLst>
                                      </p:cBhvr>
                                      <p:to>
                                        <p:strVal val="visible"/>
                                      </p:to>
                                    </p:set>
                                    <p:animEffect transition="in" filter="fade">
                                      <p:cBhvr>
                                        <p:cTn id="45" dur="800" decel="100000"/>
                                        <p:tgtEl>
                                          <p:spTgt spid="20483">
                                            <p:txEl>
                                              <p:pRg st="3" end="3"/>
                                            </p:txEl>
                                          </p:spTgt>
                                        </p:tgtEl>
                                      </p:cBhvr>
                                    </p:animEffect>
                                    <p:anim calcmode="lin" valueType="num">
                                      <p:cBhvr>
                                        <p:cTn id="46" dur="800" decel="100000" fill="hold"/>
                                        <p:tgtEl>
                                          <p:spTgt spid="2048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048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048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048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04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20498"/>
                                        </p:tgtEl>
                                        <p:attrNameLst>
                                          <p:attrName>style.visibility</p:attrName>
                                        </p:attrNameLst>
                                      </p:cBhvr>
                                      <p:to>
                                        <p:strVal val="visible"/>
                                      </p:to>
                                    </p:set>
                                    <p:animEffect transition="in" filter="fade">
                                      <p:cBhvr>
                                        <p:cTn id="55" dur="800" decel="100000"/>
                                        <p:tgtEl>
                                          <p:spTgt spid="20498"/>
                                        </p:tgtEl>
                                      </p:cBhvr>
                                    </p:animEffect>
                                    <p:anim calcmode="lin" valueType="num">
                                      <p:cBhvr>
                                        <p:cTn id="56" dur="800" decel="100000" fill="hold"/>
                                        <p:tgtEl>
                                          <p:spTgt spid="20498"/>
                                        </p:tgtEl>
                                        <p:attrNameLst>
                                          <p:attrName>style.rotation</p:attrName>
                                        </p:attrNameLst>
                                      </p:cBhvr>
                                      <p:tavLst>
                                        <p:tav tm="0">
                                          <p:val>
                                            <p:fltVal val="-90"/>
                                          </p:val>
                                        </p:tav>
                                        <p:tav tm="100000">
                                          <p:val>
                                            <p:fltVal val="0"/>
                                          </p:val>
                                        </p:tav>
                                      </p:tavLst>
                                    </p:anim>
                                    <p:anim calcmode="lin" valueType="num">
                                      <p:cBhvr>
                                        <p:cTn id="57" dur="800" decel="100000" fill="hold"/>
                                        <p:tgtEl>
                                          <p:spTgt spid="20498"/>
                                        </p:tgtEl>
                                        <p:attrNameLst>
                                          <p:attrName>ppt_x</p:attrName>
                                        </p:attrNameLst>
                                      </p:cBhvr>
                                      <p:tavLst>
                                        <p:tav tm="0">
                                          <p:val>
                                            <p:strVal val="#ppt_x+0.4"/>
                                          </p:val>
                                        </p:tav>
                                        <p:tav tm="100000">
                                          <p:val>
                                            <p:strVal val="#ppt_x-0.05"/>
                                          </p:val>
                                        </p:tav>
                                      </p:tavLst>
                                    </p:anim>
                                    <p:anim calcmode="lin" valueType="num">
                                      <p:cBhvr>
                                        <p:cTn id="58" dur="800" decel="100000" fill="hold"/>
                                        <p:tgtEl>
                                          <p:spTgt spid="2049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049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0498"/>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0483">
                                            <p:txEl>
                                              <p:pRg st="4" end="4"/>
                                            </p:txEl>
                                          </p:spTgt>
                                        </p:tgtEl>
                                        <p:attrNameLst>
                                          <p:attrName>style.visibility</p:attrName>
                                        </p:attrNameLst>
                                      </p:cBhvr>
                                      <p:to>
                                        <p:strVal val="visible"/>
                                      </p:to>
                                    </p:set>
                                    <p:animEffect transition="in" filter="fade">
                                      <p:cBhvr>
                                        <p:cTn id="63" dur="800" decel="100000"/>
                                        <p:tgtEl>
                                          <p:spTgt spid="20483">
                                            <p:txEl>
                                              <p:pRg st="4" end="4"/>
                                            </p:txEl>
                                          </p:spTgt>
                                        </p:tgtEl>
                                      </p:cBhvr>
                                    </p:animEffect>
                                    <p:anim calcmode="lin" valueType="num">
                                      <p:cBhvr>
                                        <p:cTn id="64" dur="800" decel="100000" fill="hold"/>
                                        <p:tgtEl>
                                          <p:spTgt spid="20483">
                                            <p:txEl>
                                              <p:pRg st="4" end="4"/>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20483">
                                            <p:txEl>
                                              <p:pRg st="4" end="4"/>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20483">
                                            <p:txEl>
                                              <p:pRg st="4" end="4"/>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0483">
                                            <p:txEl>
                                              <p:pRg st="4" end="4"/>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04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20499"/>
                                        </p:tgtEl>
                                        <p:attrNameLst>
                                          <p:attrName>style.visibility</p:attrName>
                                        </p:attrNameLst>
                                      </p:cBhvr>
                                      <p:to>
                                        <p:strVal val="visible"/>
                                      </p:to>
                                    </p:set>
                                    <p:animEffect transition="in" filter="fade">
                                      <p:cBhvr>
                                        <p:cTn id="73" dur="800" decel="100000"/>
                                        <p:tgtEl>
                                          <p:spTgt spid="20499"/>
                                        </p:tgtEl>
                                      </p:cBhvr>
                                    </p:animEffect>
                                    <p:anim calcmode="lin" valueType="num">
                                      <p:cBhvr>
                                        <p:cTn id="74" dur="800" decel="100000" fill="hold"/>
                                        <p:tgtEl>
                                          <p:spTgt spid="20499"/>
                                        </p:tgtEl>
                                        <p:attrNameLst>
                                          <p:attrName>style.rotation</p:attrName>
                                        </p:attrNameLst>
                                      </p:cBhvr>
                                      <p:tavLst>
                                        <p:tav tm="0">
                                          <p:val>
                                            <p:fltVal val="-90"/>
                                          </p:val>
                                        </p:tav>
                                        <p:tav tm="100000">
                                          <p:val>
                                            <p:fltVal val="0"/>
                                          </p:val>
                                        </p:tav>
                                      </p:tavLst>
                                    </p:anim>
                                    <p:anim calcmode="lin" valueType="num">
                                      <p:cBhvr>
                                        <p:cTn id="75" dur="800" decel="100000" fill="hold"/>
                                        <p:tgtEl>
                                          <p:spTgt spid="20499"/>
                                        </p:tgtEl>
                                        <p:attrNameLst>
                                          <p:attrName>ppt_x</p:attrName>
                                        </p:attrNameLst>
                                      </p:cBhvr>
                                      <p:tavLst>
                                        <p:tav tm="0">
                                          <p:val>
                                            <p:strVal val="#ppt_x+0.4"/>
                                          </p:val>
                                        </p:tav>
                                        <p:tav tm="100000">
                                          <p:val>
                                            <p:strVal val="#ppt_x-0.05"/>
                                          </p:val>
                                        </p:tav>
                                      </p:tavLst>
                                    </p:anim>
                                    <p:anim calcmode="lin" valueType="num">
                                      <p:cBhvr>
                                        <p:cTn id="76" dur="800" decel="100000" fill="hold"/>
                                        <p:tgtEl>
                                          <p:spTgt spid="20499"/>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20499"/>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20499"/>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20483">
                                            <p:txEl>
                                              <p:pRg st="5" end="5"/>
                                            </p:txEl>
                                          </p:spTgt>
                                        </p:tgtEl>
                                        <p:attrNameLst>
                                          <p:attrName>style.visibility</p:attrName>
                                        </p:attrNameLst>
                                      </p:cBhvr>
                                      <p:to>
                                        <p:strVal val="visible"/>
                                      </p:to>
                                    </p:set>
                                    <p:animEffect transition="in" filter="fade">
                                      <p:cBhvr>
                                        <p:cTn id="81" dur="800" decel="100000"/>
                                        <p:tgtEl>
                                          <p:spTgt spid="20483">
                                            <p:txEl>
                                              <p:pRg st="5" end="5"/>
                                            </p:txEl>
                                          </p:spTgt>
                                        </p:tgtEl>
                                      </p:cBhvr>
                                    </p:animEffect>
                                    <p:anim calcmode="lin" valueType="num">
                                      <p:cBhvr>
                                        <p:cTn id="82" dur="800" decel="100000" fill="hold"/>
                                        <p:tgtEl>
                                          <p:spTgt spid="20483">
                                            <p:txEl>
                                              <p:pRg st="5" end="5"/>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20483">
                                            <p:txEl>
                                              <p:pRg st="5" end="5"/>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20483">
                                            <p:txEl>
                                              <p:pRg st="5" end="5"/>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20483">
                                            <p:txEl>
                                              <p:pRg st="5" end="5"/>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2048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2000"/>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91" dur="2000"/>
                                        <p:tgtEl>
                                          <p:spTgt spid="20483">
                                            <p:txEl>
                                              <p:pRg st="1" end="1"/>
                                            </p:txEl>
                                          </p:spTgt>
                                        </p:tgtEl>
                                        <p:attrNameLst>
                                          <p:attrName>ppt_y</p:attrName>
                                        </p:attrNameLst>
                                      </p:cBhvr>
                                      <p:tavLst>
                                        <p:tav tm="0">
                                          <p:val>
                                            <p:strVal val="ppt_y"/>
                                          </p:val>
                                        </p:tav>
                                        <p:tav tm="100000">
                                          <p:val>
                                            <p:strVal val="1+ppt_h/2"/>
                                          </p:val>
                                        </p:tav>
                                      </p:tavLst>
                                    </p:anim>
                                    <p:set>
                                      <p:cBhvr>
                                        <p:cTn id="92" dur="1" fill="hold">
                                          <p:stCondLst>
                                            <p:cond delay="1999"/>
                                          </p:stCondLst>
                                        </p:cTn>
                                        <p:tgtEl>
                                          <p:spTgt spid="20483">
                                            <p:txEl>
                                              <p:pRg st="1" end="1"/>
                                            </p:txEl>
                                          </p:spTgt>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2000"/>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95" dur="2000"/>
                                        <p:tgtEl>
                                          <p:spTgt spid="20483">
                                            <p:txEl>
                                              <p:pRg st="2" end="2"/>
                                            </p:txEl>
                                          </p:spTgt>
                                        </p:tgtEl>
                                        <p:attrNameLst>
                                          <p:attrName>ppt_y</p:attrName>
                                        </p:attrNameLst>
                                      </p:cBhvr>
                                      <p:tavLst>
                                        <p:tav tm="0">
                                          <p:val>
                                            <p:strVal val="ppt_y"/>
                                          </p:val>
                                        </p:tav>
                                        <p:tav tm="100000">
                                          <p:val>
                                            <p:strVal val="1+ppt_h/2"/>
                                          </p:val>
                                        </p:tav>
                                      </p:tavLst>
                                    </p:anim>
                                    <p:set>
                                      <p:cBhvr>
                                        <p:cTn id="96" dur="1" fill="hold">
                                          <p:stCondLst>
                                            <p:cond delay="1999"/>
                                          </p:stCondLst>
                                        </p:cTn>
                                        <p:tgtEl>
                                          <p:spTgt spid="20483">
                                            <p:txEl>
                                              <p:pRg st="2" end="2"/>
                                            </p:txEl>
                                          </p:spTgt>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2000"/>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99" dur="2000"/>
                                        <p:tgtEl>
                                          <p:spTgt spid="20483">
                                            <p:txEl>
                                              <p:pRg st="3" end="3"/>
                                            </p:txEl>
                                          </p:spTgt>
                                        </p:tgtEl>
                                        <p:attrNameLst>
                                          <p:attrName>ppt_y</p:attrName>
                                        </p:attrNameLst>
                                      </p:cBhvr>
                                      <p:tavLst>
                                        <p:tav tm="0">
                                          <p:val>
                                            <p:strVal val="ppt_y"/>
                                          </p:val>
                                        </p:tav>
                                        <p:tav tm="100000">
                                          <p:val>
                                            <p:strVal val="1+ppt_h/2"/>
                                          </p:val>
                                        </p:tav>
                                      </p:tavLst>
                                    </p:anim>
                                    <p:set>
                                      <p:cBhvr>
                                        <p:cTn id="100" dur="1" fill="hold">
                                          <p:stCondLst>
                                            <p:cond delay="1999"/>
                                          </p:stCondLst>
                                        </p:cTn>
                                        <p:tgtEl>
                                          <p:spTgt spid="20483">
                                            <p:txEl>
                                              <p:pRg st="3" end="3"/>
                                            </p:txEl>
                                          </p:spTgt>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2000"/>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103" dur="2000"/>
                                        <p:tgtEl>
                                          <p:spTgt spid="20483">
                                            <p:txEl>
                                              <p:pRg st="4" end="4"/>
                                            </p:txEl>
                                          </p:spTgt>
                                        </p:tgtEl>
                                        <p:attrNameLst>
                                          <p:attrName>ppt_y</p:attrName>
                                        </p:attrNameLst>
                                      </p:cBhvr>
                                      <p:tavLst>
                                        <p:tav tm="0">
                                          <p:val>
                                            <p:strVal val="ppt_y"/>
                                          </p:val>
                                        </p:tav>
                                        <p:tav tm="100000">
                                          <p:val>
                                            <p:strVal val="1+ppt_h/2"/>
                                          </p:val>
                                        </p:tav>
                                      </p:tavLst>
                                    </p:anim>
                                    <p:set>
                                      <p:cBhvr>
                                        <p:cTn id="104" dur="1" fill="hold">
                                          <p:stCondLst>
                                            <p:cond delay="1999"/>
                                          </p:stCondLst>
                                        </p:cTn>
                                        <p:tgtEl>
                                          <p:spTgt spid="20483">
                                            <p:txEl>
                                              <p:pRg st="4" end="4"/>
                                            </p:txEl>
                                          </p:spTgt>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2000"/>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107" dur="2000"/>
                                        <p:tgtEl>
                                          <p:spTgt spid="20483">
                                            <p:txEl>
                                              <p:pRg st="5" end="5"/>
                                            </p:txEl>
                                          </p:spTgt>
                                        </p:tgtEl>
                                        <p:attrNameLst>
                                          <p:attrName>ppt_y</p:attrName>
                                        </p:attrNameLst>
                                      </p:cBhvr>
                                      <p:tavLst>
                                        <p:tav tm="0">
                                          <p:val>
                                            <p:strVal val="ppt_y"/>
                                          </p:val>
                                        </p:tav>
                                        <p:tav tm="100000">
                                          <p:val>
                                            <p:strVal val="1+ppt_h/2"/>
                                          </p:val>
                                        </p:tav>
                                      </p:tavLst>
                                    </p:anim>
                                    <p:set>
                                      <p:cBhvr>
                                        <p:cTn id="108" dur="1" fill="hold">
                                          <p:stCondLst>
                                            <p:cond delay="1999"/>
                                          </p:stCondLst>
                                        </p:cTn>
                                        <p:tgtEl>
                                          <p:spTgt spid="20483">
                                            <p:txEl>
                                              <p:pRg st="5" end="5"/>
                                            </p:txEl>
                                          </p:spTgt>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6" presetClass="emph" presetSubtype="0" fill="hold" nodeType="clickEffect">
                                  <p:stCondLst>
                                    <p:cond delay="0"/>
                                  </p:stCondLst>
                                  <p:childTnLst>
                                    <p:animScale>
                                      <p:cBhvr>
                                        <p:cTn id="112"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p:bldP spid="20495" grpId="0"/>
      <p:bldP spid="20497" grpId="0"/>
      <p:bldP spid="20498" grpId="0"/>
      <p:bldP spid="2049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nger.jpg"/>
          <p:cNvPicPr>
            <a:picLocks noChangeAspect="1"/>
          </p:cNvPicPr>
          <p:nvPr/>
        </p:nvPicPr>
        <p:blipFill>
          <a:blip r:embed="rId2" cstate="print"/>
          <a:srcRect/>
          <a:stretch>
            <a:fillRect/>
          </a:stretch>
        </p:blipFill>
        <p:spPr bwMode="auto">
          <a:xfrm>
            <a:off x="0" y="0"/>
            <a:ext cx="9144000" cy="7159625"/>
          </a:xfrm>
          <a:prstGeom prst="rect">
            <a:avLst/>
          </a:prstGeom>
          <a:noFill/>
          <a:ln w="9525">
            <a:noFill/>
            <a:miter lim="800000"/>
            <a:headEnd/>
            <a:tailEnd/>
          </a:ln>
        </p:spPr>
      </p:pic>
      <p:sp>
        <p:nvSpPr>
          <p:cNvPr id="4098" name="Content Placeholder 2"/>
          <p:cNvSpPr>
            <a:spLocks noGrp="1"/>
          </p:cNvSpPr>
          <p:nvPr>
            <p:ph idx="1"/>
          </p:nvPr>
        </p:nvSpPr>
        <p:spPr>
          <a:xfrm>
            <a:off x="457200" y="914400"/>
            <a:ext cx="8229600" cy="5211763"/>
          </a:xfrm>
        </p:spPr>
        <p:txBody>
          <a:bodyPr/>
          <a:lstStyle/>
          <a:p>
            <a:pPr algn="ctr">
              <a:buFontTx/>
              <a:buNone/>
            </a:pPr>
            <a:r>
              <a:rPr lang="ro-RO" sz="4000" b="1" smtClean="0">
                <a:solidFill>
                  <a:srgbClr val="A50021"/>
                </a:solidFill>
              </a:rPr>
              <a:t>Evită-mă!</a:t>
            </a:r>
            <a:endParaRPr lang="en-US" sz="4000" b="1" smtClean="0">
              <a:solidFill>
                <a:srgbClr val="A50021"/>
              </a:solidFill>
            </a:endParaRPr>
          </a:p>
          <a:p>
            <a:pPr algn="ctr">
              <a:buFontTx/>
              <a:buNone/>
            </a:pPr>
            <a:r>
              <a:rPr lang="ro-RO" sz="5400" b="1" smtClean="0">
                <a:solidFill>
                  <a:srgbClr val="A50021"/>
                </a:solidFill>
              </a:rPr>
              <a:t>Evită-mă!</a:t>
            </a:r>
            <a:endParaRPr lang="en-US" sz="5400" b="1" smtClean="0">
              <a:solidFill>
                <a:srgbClr val="A50021"/>
              </a:solidFill>
            </a:endParaRPr>
          </a:p>
          <a:p>
            <a:pPr algn="ctr">
              <a:buFontTx/>
              <a:buNone/>
            </a:pPr>
            <a:r>
              <a:rPr lang="ro-RO" sz="8000" b="1" smtClean="0">
                <a:solidFill>
                  <a:srgbClr val="A50021"/>
                </a:solidFill>
              </a:rPr>
              <a:t>EVITĂ-MĂ!</a:t>
            </a:r>
            <a:endParaRPr lang="en-US" sz="8000" b="1" smtClean="0">
              <a:solidFill>
                <a:srgbClr val="A50021"/>
              </a:solidFill>
            </a:endParaRPr>
          </a:p>
          <a:p>
            <a:pPr algn="ctr">
              <a:buFontTx/>
              <a:buNone/>
            </a:pPr>
            <a:r>
              <a:rPr lang="ro-RO" sz="9600" b="1" smtClean="0">
                <a:solidFill>
                  <a:srgbClr val="A50021"/>
                </a:solidFill>
              </a:rPr>
              <a:t>EVITĂ-MĂ!</a:t>
            </a:r>
            <a:endParaRPr lang="en-US" sz="9600" b="1" smtClean="0">
              <a:solidFill>
                <a:srgbClr val="A50021"/>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770" decel="100000"/>
                                        <p:tgtEl>
                                          <p:spTgt spid="4098">
                                            <p:txEl>
                                              <p:pRg st="0" end="0"/>
                                            </p:txEl>
                                          </p:spTgt>
                                        </p:tgtEl>
                                      </p:cBhvr>
                                    </p:animEffect>
                                    <p:animScale>
                                      <p:cBhvr>
                                        <p:cTn id="8" dur="770" decel="100000"/>
                                        <p:tgtEl>
                                          <p:spTgt spid="4098">
                                            <p:txEl>
                                              <p:pRg st="0" end="0"/>
                                            </p:txEl>
                                          </p:spTgt>
                                        </p:tgtEl>
                                      </p:cBhvr>
                                      <p:from x="10000" y="10000"/>
                                      <p:to x="200000" y="450000"/>
                                    </p:animScale>
                                    <p:animScale>
                                      <p:cBhvr>
                                        <p:cTn id="9" dur="1230" accel="100000" fill="hold">
                                          <p:stCondLst>
                                            <p:cond delay="770"/>
                                          </p:stCondLst>
                                        </p:cTn>
                                        <p:tgtEl>
                                          <p:spTgt spid="4098">
                                            <p:txEl>
                                              <p:pRg st="0" end="0"/>
                                            </p:txEl>
                                          </p:spTgt>
                                        </p:tgtEl>
                                      </p:cBhvr>
                                      <p:from x="200000" y="450000"/>
                                      <p:to x="100000" y="100000"/>
                                    </p:animScale>
                                    <p:set>
                                      <p:cBhvr>
                                        <p:cTn id="10" dur="770" fill="hold"/>
                                        <p:tgtEl>
                                          <p:spTgt spid="4098">
                                            <p:txEl>
                                              <p:pRg st="0" end="0"/>
                                            </p:txEl>
                                          </p:spTgt>
                                        </p:tgtEl>
                                        <p:attrNameLst>
                                          <p:attrName>ppt_x</p:attrName>
                                        </p:attrNameLst>
                                      </p:cBhvr>
                                      <p:to>
                                        <p:strVal val="(0.5)"/>
                                      </p:to>
                                    </p:set>
                                    <p:anim from="(0.5)" to="(#ppt_x)" calcmode="lin" valueType="num">
                                      <p:cBhvr>
                                        <p:cTn id="11" dur="1230" accel="100000" fill="hold">
                                          <p:stCondLst>
                                            <p:cond delay="770"/>
                                          </p:stCondLst>
                                        </p:cTn>
                                        <p:tgtEl>
                                          <p:spTgt spid="4098">
                                            <p:txEl>
                                              <p:pRg st="0" end="0"/>
                                            </p:txEl>
                                          </p:spTgt>
                                        </p:tgtEl>
                                        <p:attrNameLst>
                                          <p:attrName>ppt_x</p:attrName>
                                        </p:attrNameLst>
                                      </p:cBhvr>
                                    </p:anim>
                                    <p:set>
                                      <p:cBhvr>
                                        <p:cTn id="12" dur="770" fill="hold"/>
                                        <p:tgtEl>
                                          <p:spTgt spid="409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09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098">
                                            <p:txEl>
                                              <p:pRg st="1" end="1"/>
                                            </p:txEl>
                                          </p:spTgt>
                                        </p:tgtEl>
                                        <p:attrNameLst>
                                          <p:attrName>style.visibility</p:attrName>
                                        </p:attrNameLst>
                                      </p:cBhvr>
                                      <p:to>
                                        <p:strVal val="visible"/>
                                      </p:to>
                                    </p:set>
                                    <p:animEffect transition="in" filter="fade">
                                      <p:cBhvr>
                                        <p:cTn id="18" dur="770" decel="100000"/>
                                        <p:tgtEl>
                                          <p:spTgt spid="4098">
                                            <p:txEl>
                                              <p:pRg st="1" end="1"/>
                                            </p:txEl>
                                          </p:spTgt>
                                        </p:tgtEl>
                                      </p:cBhvr>
                                    </p:animEffect>
                                    <p:animScale>
                                      <p:cBhvr>
                                        <p:cTn id="19" dur="770" decel="100000"/>
                                        <p:tgtEl>
                                          <p:spTgt spid="4098">
                                            <p:txEl>
                                              <p:pRg st="1" end="1"/>
                                            </p:txEl>
                                          </p:spTgt>
                                        </p:tgtEl>
                                      </p:cBhvr>
                                      <p:from x="10000" y="10000"/>
                                      <p:to x="200000" y="450000"/>
                                    </p:animScale>
                                    <p:animScale>
                                      <p:cBhvr>
                                        <p:cTn id="20" dur="1230" accel="100000" fill="hold">
                                          <p:stCondLst>
                                            <p:cond delay="770"/>
                                          </p:stCondLst>
                                        </p:cTn>
                                        <p:tgtEl>
                                          <p:spTgt spid="4098">
                                            <p:txEl>
                                              <p:pRg st="1" end="1"/>
                                            </p:txEl>
                                          </p:spTgt>
                                        </p:tgtEl>
                                      </p:cBhvr>
                                      <p:from x="200000" y="450000"/>
                                      <p:to x="100000" y="100000"/>
                                    </p:animScale>
                                    <p:set>
                                      <p:cBhvr>
                                        <p:cTn id="21" dur="770" fill="hold"/>
                                        <p:tgtEl>
                                          <p:spTgt spid="4098">
                                            <p:txEl>
                                              <p:pRg st="1" end="1"/>
                                            </p:txEl>
                                          </p:spTgt>
                                        </p:tgtEl>
                                        <p:attrNameLst>
                                          <p:attrName>ppt_x</p:attrName>
                                        </p:attrNameLst>
                                      </p:cBhvr>
                                      <p:to>
                                        <p:strVal val="(0.5)"/>
                                      </p:to>
                                    </p:set>
                                    <p:anim from="(0.5)" to="(#ppt_x)" calcmode="lin" valueType="num">
                                      <p:cBhvr>
                                        <p:cTn id="22" dur="1230" accel="100000" fill="hold">
                                          <p:stCondLst>
                                            <p:cond delay="770"/>
                                          </p:stCondLst>
                                        </p:cTn>
                                        <p:tgtEl>
                                          <p:spTgt spid="4098">
                                            <p:txEl>
                                              <p:pRg st="1" end="1"/>
                                            </p:txEl>
                                          </p:spTgt>
                                        </p:tgtEl>
                                        <p:attrNameLst>
                                          <p:attrName>ppt_x</p:attrName>
                                        </p:attrNameLst>
                                      </p:cBhvr>
                                    </p:anim>
                                    <p:set>
                                      <p:cBhvr>
                                        <p:cTn id="23" dur="770" fill="hold"/>
                                        <p:tgtEl>
                                          <p:spTgt spid="4098">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4098">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4098">
                                            <p:txEl>
                                              <p:pRg st="2" end="2"/>
                                            </p:txEl>
                                          </p:spTgt>
                                        </p:tgtEl>
                                        <p:attrNameLst>
                                          <p:attrName>style.visibility</p:attrName>
                                        </p:attrNameLst>
                                      </p:cBhvr>
                                      <p:to>
                                        <p:strVal val="visible"/>
                                      </p:to>
                                    </p:set>
                                    <p:animEffect transition="in" filter="fade">
                                      <p:cBhvr>
                                        <p:cTn id="29" dur="770" decel="100000"/>
                                        <p:tgtEl>
                                          <p:spTgt spid="4098">
                                            <p:txEl>
                                              <p:pRg st="2" end="2"/>
                                            </p:txEl>
                                          </p:spTgt>
                                        </p:tgtEl>
                                      </p:cBhvr>
                                    </p:animEffect>
                                    <p:animScale>
                                      <p:cBhvr>
                                        <p:cTn id="30" dur="770" decel="100000"/>
                                        <p:tgtEl>
                                          <p:spTgt spid="4098">
                                            <p:txEl>
                                              <p:pRg st="2" end="2"/>
                                            </p:txEl>
                                          </p:spTgt>
                                        </p:tgtEl>
                                      </p:cBhvr>
                                      <p:from x="10000" y="10000"/>
                                      <p:to x="200000" y="450000"/>
                                    </p:animScale>
                                    <p:animScale>
                                      <p:cBhvr>
                                        <p:cTn id="31" dur="1230" accel="100000" fill="hold">
                                          <p:stCondLst>
                                            <p:cond delay="770"/>
                                          </p:stCondLst>
                                        </p:cTn>
                                        <p:tgtEl>
                                          <p:spTgt spid="4098">
                                            <p:txEl>
                                              <p:pRg st="2" end="2"/>
                                            </p:txEl>
                                          </p:spTgt>
                                        </p:tgtEl>
                                      </p:cBhvr>
                                      <p:from x="200000" y="450000"/>
                                      <p:to x="100000" y="100000"/>
                                    </p:animScale>
                                    <p:set>
                                      <p:cBhvr>
                                        <p:cTn id="32" dur="770" fill="hold"/>
                                        <p:tgtEl>
                                          <p:spTgt spid="4098">
                                            <p:txEl>
                                              <p:pRg st="2" end="2"/>
                                            </p:txEl>
                                          </p:spTgt>
                                        </p:tgtEl>
                                        <p:attrNameLst>
                                          <p:attrName>ppt_x</p:attrName>
                                        </p:attrNameLst>
                                      </p:cBhvr>
                                      <p:to>
                                        <p:strVal val="(0.5)"/>
                                      </p:to>
                                    </p:set>
                                    <p:anim from="(0.5)" to="(#ppt_x)" calcmode="lin" valueType="num">
                                      <p:cBhvr>
                                        <p:cTn id="33" dur="1230" accel="100000" fill="hold">
                                          <p:stCondLst>
                                            <p:cond delay="770"/>
                                          </p:stCondLst>
                                        </p:cTn>
                                        <p:tgtEl>
                                          <p:spTgt spid="4098">
                                            <p:txEl>
                                              <p:pRg st="2" end="2"/>
                                            </p:txEl>
                                          </p:spTgt>
                                        </p:tgtEl>
                                        <p:attrNameLst>
                                          <p:attrName>ppt_x</p:attrName>
                                        </p:attrNameLst>
                                      </p:cBhvr>
                                    </p:anim>
                                    <p:set>
                                      <p:cBhvr>
                                        <p:cTn id="34" dur="770" fill="hold"/>
                                        <p:tgtEl>
                                          <p:spTgt spid="4098">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4098">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4098">
                                            <p:txEl>
                                              <p:pRg st="3" end="3"/>
                                            </p:txEl>
                                          </p:spTgt>
                                        </p:tgtEl>
                                        <p:attrNameLst>
                                          <p:attrName>style.visibility</p:attrName>
                                        </p:attrNameLst>
                                      </p:cBhvr>
                                      <p:to>
                                        <p:strVal val="visible"/>
                                      </p:to>
                                    </p:set>
                                    <p:animEffect transition="in" filter="fade">
                                      <p:cBhvr>
                                        <p:cTn id="40" dur="770" decel="100000"/>
                                        <p:tgtEl>
                                          <p:spTgt spid="4098">
                                            <p:txEl>
                                              <p:pRg st="3" end="3"/>
                                            </p:txEl>
                                          </p:spTgt>
                                        </p:tgtEl>
                                      </p:cBhvr>
                                    </p:animEffect>
                                    <p:animScale>
                                      <p:cBhvr>
                                        <p:cTn id="41" dur="770" decel="100000"/>
                                        <p:tgtEl>
                                          <p:spTgt spid="4098">
                                            <p:txEl>
                                              <p:pRg st="3" end="3"/>
                                            </p:txEl>
                                          </p:spTgt>
                                        </p:tgtEl>
                                      </p:cBhvr>
                                      <p:from x="10000" y="10000"/>
                                      <p:to x="200000" y="450000"/>
                                    </p:animScale>
                                    <p:animScale>
                                      <p:cBhvr>
                                        <p:cTn id="42" dur="1230" accel="100000" fill="hold">
                                          <p:stCondLst>
                                            <p:cond delay="770"/>
                                          </p:stCondLst>
                                        </p:cTn>
                                        <p:tgtEl>
                                          <p:spTgt spid="4098">
                                            <p:txEl>
                                              <p:pRg st="3" end="3"/>
                                            </p:txEl>
                                          </p:spTgt>
                                        </p:tgtEl>
                                      </p:cBhvr>
                                      <p:from x="200000" y="450000"/>
                                      <p:to x="100000" y="100000"/>
                                    </p:animScale>
                                    <p:set>
                                      <p:cBhvr>
                                        <p:cTn id="43" dur="770" fill="hold"/>
                                        <p:tgtEl>
                                          <p:spTgt spid="4098">
                                            <p:txEl>
                                              <p:pRg st="3" end="3"/>
                                            </p:txEl>
                                          </p:spTgt>
                                        </p:tgtEl>
                                        <p:attrNameLst>
                                          <p:attrName>ppt_x</p:attrName>
                                        </p:attrNameLst>
                                      </p:cBhvr>
                                      <p:to>
                                        <p:strVal val="(0.5)"/>
                                      </p:to>
                                    </p:set>
                                    <p:anim from="(0.5)" to="(#ppt_x)" calcmode="lin" valueType="num">
                                      <p:cBhvr>
                                        <p:cTn id="44" dur="1230" accel="100000" fill="hold">
                                          <p:stCondLst>
                                            <p:cond delay="770"/>
                                          </p:stCondLst>
                                        </p:cTn>
                                        <p:tgtEl>
                                          <p:spTgt spid="4098">
                                            <p:txEl>
                                              <p:pRg st="3" end="3"/>
                                            </p:txEl>
                                          </p:spTgt>
                                        </p:tgtEl>
                                        <p:attrNameLst>
                                          <p:attrName>ppt_x</p:attrName>
                                        </p:attrNameLst>
                                      </p:cBhvr>
                                    </p:anim>
                                    <p:set>
                                      <p:cBhvr>
                                        <p:cTn id="45" dur="770" fill="hold"/>
                                        <p:tgtEl>
                                          <p:spTgt spid="4098">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4098">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770" decel="100000"/>
                                        <p:tgtEl>
                                          <p:spTgt spid="3"/>
                                        </p:tgtEl>
                                      </p:cBhvr>
                                    </p:animEffect>
                                    <p:animScale>
                                      <p:cBhvr>
                                        <p:cTn id="52" dur="770" decel="100000"/>
                                        <p:tgtEl>
                                          <p:spTgt spid="3"/>
                                        </p:tgtEl>
                                      </p:cBhvr>
                                      <p:from x="10000" y="10000"/>
                                      <p:to x="200000" y="450000"/>
                                    </p:animScale>
                                    <p:animScale>
                                      <p:cBhvr>
                                        <p:cTn id="53" dur="1230" accel="100000" fill="hold">
                                          <p:stCondLst>
                                            <p:cond delay="770"/>
                                          </p:stCondLst>
                                        </p:cTn>
                                        <p:tgtEl>
                                          <p:spTgt spid="3"/>
                                        </p:tgtEl>
                                      </p:cBhvr>
                                      <p:from x="200000" y="450000"/>
                                      <p:to x="100000" y="100000"/>
                                    </p:animScale>
                                    <p:set>
                                      <p:cBhvr>
                                        <p:cTn id="54" dur="770" fill="hold"/>
                                        <p:tgtEl>
                                          <p:spTgt spid="3"/>
                                        </p:tgtEl>
                                        <p:attrNameLst>
                                          <p:attrName>ppt_x</p:attrName>
                                        </p:attrNameLst>
                                      </p:cBhvr>
                                      <p:to>
                                        <p:strVal val="(0.5)"/>
                                      </p:to>
                                    </p:set>
                                    <p:anim from="(0.5)" to="(#ppt_x)" calcmode="lin" valueType="num">
                                      <p:cBhvr>
                                        <p:cTn id="55" dur="1230" accel="100000" fill="hold">
                                          <p:stCondLst>
                                            <p:cond delay="770"/>
                                          </p:stCondLst>
                                        </p:cTn>
                                        <p:tgtEl>
                                          <p:spTgt spid="3"/>
                                        </p:tgtEl>
                                        <p:attrNameLst>
                                          <p:attrName>ppt_x</p:attrName>
                                        </p:attrNameLst>
                                      </p:cBhvr>
                                    </p:anim>
                                    <p:set>
                                      <p:cBhvr>
                                        <p:cTn id="56" dur="770" fill="hold"/>
                                        <p:tgtEl>
                                          <p:spTgt spid="3"/>
                                        </p:tgtEl>
                                        <p:attrNameLst>
                                          <p:attrName>ppt_y</p:attrName>
                                        </p:attrNameLst>
                                      </p:cBhvr>
                                      <p:to>
                                        <p:strVal val="(#ppt_y+0.4)"/>
                                      </p:to>
                                    </p:set>
                                    <p:anim from="(#ppt_y+0.4)" to="(#ppt_y)" calcmode="lin" valueType="num">
                                      <p:cBhvr>
                                        <p:cTn id="57" dur="1230" accel="100000" fill="hold">
                                          <p:stCondLst>
                                            <p:cond delay="770"/>
                                          </p:stCondLst>
                                        </p:cTn>
                                        <p:tgtEl>
                                          <p:spTgt spid="3"/>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3000"/>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62" dur="3000"/>
                                        <p:tgtEl>
                                          <p:spTgt spid="4098">
                                            <p:txEl>
                                              <p:pRg st="0" end="0"/>
                                            </p:txEl>
                                          </p:spTgt>
                                        </p:tgtEl>
                                        <p:attrNameLst>
                                          <p:attrName>ppt_y</p:attrName>
                                        </p:attrNameLst>
                                      </p:cBhvr>
                                      <p:tavLst>
                                        <p:tav tm="0">
                                          <p:val>
                                            <p:strVal val="ppt_y"/>
                                          </p:val>
                                        </p:tav>
                                        <p:tav tm="100000">
                                          <p:val>
                                            <p:strVal val="1+ppt_h/2"/>
                                          </p:val>
                                        </p:tav>
                                      </p:tavLst>
                                    </p:anim>
                                    <p:set>
                                      <p:cBhvr>
                                        <p:cTn id="63" dur="1" fill="hold">
                                          <p:stCondLst>
                                            <p:cond delay="2999"/>
                                          </p:stCondLst>
                                        </p:cTn>
                                        <p:tgtEl>
                                          <p:spTgt spid="4098">
                                            <p:txEl>
                                              <p:pRg st="0" end="0"/>
                                            </p:txEl>
                                          </p:spTgt>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3000"/>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66" dur="3000"/>
                                        <p:tgtEl>
                                          <p:spTgt spid="4098">
                                            <p:txEl>
                                              <p:pRg st="1" end="1"/>
                                            </p:txEl>
                                          </p:spTgt>
                                        </p:tgtEl>
                                        <p:attrNameLst>
                                          <p:attrName>ppt_y</p:attrName>
                                        </p:attrNameLst>
                                      </p:cBhvr>
                                      <p:tavLst>
                                        <p:tav tm="0">
                                          <p:val>
                                            <p:strVal val="ppt_y"/>
                                          </p:val>
                                        </p:tav>
                                        <p:tav tm="100000">
                                          <p:val>
                                            <p:strVal val="1+ppt_h/2"/>
                                          </p:val>
                                        </p:tav>
                                      </p:tavLst>
                                    </p:anim>
                                    <p:set>
                                      <p:cBhvr>
                                        <p:cTn id="67" dur="1" fill="hold">
                                          <p:stCondLst>
                                            <p:cond delay="2999"/>
                                          </p:stCondLst>
                                        </p:cTn>
                                        <p:tgtEl>
                                          <p:spTgt spid="4098">
                                            <p:txEl>
                                              <p:pRg st="1" end="1"/>
                                            </p:txEl>
                                          </p:spTgt>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3000"/>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70" dur="3000"/>
                                        <p:tgtEl>
                                          <p:spTgt spid="4098">
                                            <p:txEl>
                                              <p:pRg st="2" end="2"/>
                                            </p:txEl>
                                          </p:spTgt>
                                        </p:tgtEl>
                                        <p:attrNameLst>
                                          <p:attrName>ppt_y</p:attrName>
                                        </p:attrNameLst>
                                      </p:cBhvr>
                                      <p:tavLst>
                                        <p:tav tm="0">
                                          <p:val>
                                            <p:strVal val="ppt_y"/>
                                          </p:val>
                                        </p:tav>
                                        <p:tav tm="100000">
                                          <p:val>
                                            <p:strVal val="1+ppt_h/2"/>
                                          </p:val>
                                        </p:tav>
                                      </p:tavLst>
                                    </p:anim>
                                    <p:set>
                                      <p:cBhvr>
                                        <p:cTn id="71" dur="1" fill="hold">
                                          <p:stCondLst>
                                            <p:cond delay="2999"/>
                                          </p:stCondLst>
                                        </p:cTn>
                                        <p:tgtEl>
                                          <p:spTgt spid="4098">
                                            <p:txEl>
                                              <p:pRg st="2" end="2"/>
                                            </p:txEl>
                                          </p:spTgt>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3000"/>
                                        <p:tgtEl>
                                          <p:spTgt spid="4098">
                                            <p:txEl>
                                              <p:pRg st="3" end="3"/>
                                            </p:txEl>
                                          </p:spTgt>
                                        </p:tgtEl>
                                        <p:attrNameLst>
                                          <p:attrName>ppt_x</p:attrName>
                                        </p:attrNameLst>
                                      </p:cBhvr>
                                      <p:tavLst>
                                        <p:tav tm="0">
                                          <p:val>
                                            <p:strVal val="ppt_x"/>
                                          </p:val>
                                        </p:tav>
                                        <p:tav tm="100000">
                                          <p:val>
                                            <p:strVal val="ppt_x"/>
                                          </p:val>
                                        </p:tav>
                                      </p:tavLst>
                                    </p:anim>
                                    <p:anim calcmode="lin" valueType="num">
                                      <p:cBhvr additive="base">
                                        <p:cTn id="74" dur="3000"/>
                                        <p:tgtEl>
                                          <p:spTgt spid="4098">
                                            <p:txEl>
                                              <p:pRg st="3" end="3"/>
                                            </p:txEl>
                                          </p:spTgt>
                                        </p:tgtEl>
                                        <p:attrNameLst>
                                          <p:attrName>ppt_y</p:attrName>
                                        </p:attrNameLst>
                                      </p:cBhvr>
                                      <p:tavLst>
                                        <p:tav tm="0">
                                          <p:val>
                                            <p:strVal val="ppt_y"/>
                                          </p:val>
                                        </p:tav>
                                        <p:tav tm="100000">
                                          <p:val>
                                            <p:strVal val="1+ppt_h/2"/>
                                          </p:val>
                                        </p:tav>
                                      </p:tavLst>
                                    </p:anim>
                                    <p:set>
                                      <p:cBhvr>
                                        <p:cTn id="75" dur="1" fill="hold">
                                          <p:stCondLst>
                                            <p:cond delay="2999"/>
                                          </p:stCondLst>
                                        </p:cTn>
                                        <p:tgtEl>
                                          <p:spTgt spid="409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void.jpg"/>
          <p:cNvPicPr>
            <a:picLocks noChangeAspect="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
        <p:nvSpPr>
          <p:cNvPr id="5122" name="Content Placeholder 2"/>
          <p:cNvSpPr>
            <a:spLocks noGrp="1"/>
          </p:cNvSpPr>
          <p:nvPr>
            <p:ph idx="1"/>
          </p:nvPr>
        </p:nvSpPr>
        <p:spPr>
          <a:xfrm>
            <a:off x="381000" y="609600"/>
            <a:ext cx="8229600" cy="6248400"/>
          </a:xfrm>
        </p:spPr>
        <p:txBody>
          <a:bodyPr/>
          <a:lstStyle/>
          <a:p>
            <a:r>
              <a:rPr lang="ro-RO" smtClean="0"/>
              <a:t>	</a:t>
            </a:r>
            <a:r>
              <a:rPr lang="ro-RO" sz="4800" b="1" smtClean="0">
                <a:solidFill>
                  <a:srgbClr val="660066"/>
                </a:solidFill>
              </a:rPr>
              <a:t>E</a:t>
            </a:r>
            <a:r>
              <a:rPr lang="ro-RO" b="1" smtClean="0">
                <a:solidFill>
                  <a:srgbClr val="6600FF"/>
                </a:solidFill>
              </a:rPr>
              <a:t>norm</a:t>
            </a:r>
            <a:endParaRPr lang="en-US" b="1" smtClean="0">
              <a:solidFill>
                <a:srgbClr val="6600FF"/>
              </a:solidFill>
            </a:endParaRPr>
          </a:p>
          <a:p>
            <a:r>
              <a:rPr lang="ro-RO" b="1" smtClean="0">
                <a:solidFill>
                  <a:srgbClr val="6600FF"/>
                </a:solidFill>
              </a:rPr>
              <a:t>	</a:t>
            </a:r>
            <a:r>
              <a:rPr lang="ro-RO" sz="4800" b="1" smtClean="0">
                <a:solidFill>
                  <a:srgbClr val="660066"/>
                </a:solidFill>
              </a:rPr>
              <a:t>V</a:t>
            </a:r>
            <a:r>
              <a:rPr lang="ro-RO" b="1" smtClean="0">
                <a:solidFill>
                  <a:srgbClr val="6600FF"/>
                </a:solidFill>
              </a:rPr>
              <a:t>ătămător</a:t>
            </a:r>
            <a:endParaRPr lang="en-US" b="1" smtClean="0">
              <a:solidFill>
                <a:srgbClr val="6600FF"/>
              </a:solidFill>
            </a:endParaRPr>
          </a:p>
          <a:p>
            <a:r>
              <a:rPr lang="ro-RO" b="1" smtClean="0">
                <a:solidFill>
                  <a:srgbClr val="6600FF"/>
                </a:solidFill>
              </a:rPr>
              <a:t>	</a:t>
            </a:r>
            <a:r>
              <a:rPr lang="ro-RO" sz="4800" b="1" smtClean="0">
                <a:solidFill>
                  <a:srgbClr val="660066"/>
                </a:solidFill>
              </a:rPr>
              <a:t>I</a:t>
            </a:r>
            <a:r>
              <a:rPr lang="ro-RO" b="1" smtClean="0">
                <a:solidFill>
                  <a:srgbClr val="6600FF"/>
                </a:solidFill>
              </a:rPr>
              <a:t>ndestructibil</a:t>
            </a:r>
            <a:endParaRPr lang="en-US" b="1" smtClean="0">
              <a:solidFill>
                <a:srgbClr val="6600FF"/>
              </a:solidFill>
            </a:endParaRPr>
          </a:p>
          <a:p>
            <a:r>
              <a:rPr lang="ro-RO" b="1" smtClean="0">
                <a:solidFill>
                  <a:srgbClr val="6600FF"/>
                </a:solidFill>
              </a:rPr>
              <a:t>	</a:t>
            </a:r>
            <a:r>
              <a:rPr lang="ro-RO" sz="4800" b="1" smtClean="0">
                <a:solidFill>
                  <a:srgbClr val="660066"/>
                </a:solidFill>
              </a:rPr>
              <a:t>T</a:t>
            </a:r>
            <a:r>
              <a:rPr lang="ro-RO" b="1" smtClean="0">
                <a:solidFill>
                  <a:srgbClr val="6600FF"/>
                </a:solidFill>
              </a:rPr>
              <a:t>enebros</a:t>
            </a:r>
            <a:endParaRPr lang="en-US" b="1" smtClean="0">
              <a:solidFill>
                <a:srgbClr val="6600FF"/>
              </a:solidFill>
            </a:endParaRPr>
          </a:p>
          <a:p>
            <a:r>
              <a:rPr lang="ro-RO" b="1" smtClean="0">
                <a:solidFill>
                  <a:srgbClr val="6600FF"/>
                </a:solidFill>
              </a:rPr>
              <a:t>	</a:t>
            </a:r>
            <a:r>
              <a:rPr lang="ro-RO" sz="4800" b="1" smtClean="0">
                <a:solidFill>
                  <a:srgbClr val="660066"/>
                </a:solidFill>
              </a:rPr>
              <a:t>A</a:t>
            </a:r>
            <a:r>
              <a:rPr lang="ro-RO" b="1" smtClean="0">
                <a:solidFill>
                  <a:srgbClr val="6600FF"/>
                </a:solidFill>
              </a:rPr>
              <a:t>meninţător</a:t>
            </a:r>
            <a:endParaRPr lang="en-US" b="1" smtClean="0">
              <a:solidFill>
                <a:srgbClr val="6600FF"/>
              </a:solidFill>
            </a:endParaRPr>
          </a:p>
          <a:p>
            <a:r>
              <a:rPr lang="ro-RO" b="1" smtClean="0">
                <a:solidFill>
                  <a:srgbClr val="6600FF"/>
                </a:solidFill>
              </a:rPr>
              <a:t>	</a:t>
            </a:r>
            <a:r>
              <a:rPr lang="ro-RO" sz="4800" b="1" smtClean="0">
                <a:solidFill>
                  <a:srgbClr val="660066"/>
                </a:solidFill>
              </a:rPr>
              <a:t>R</a:t>
            </a:r>
            <a:r>
              <a:rPr lang="ro-RO" b="1" smtClean="0">
                <a:solidFill>
                  <a:srgbClr val="6600FF"/>
                </a:solidFill>
              </a:rPr>
              <a:t>ău</a:t>
            </a:r>
            <a:endParaRPr lang="en-US" b="1" smtClean="0">
              <a:solidFill>
                <a:srgbClr val="6600FF"/>
              </a:solidFill>
            </a:endParaRPr>
          </a:p>
          <a:p>
            <a:r>
              <a:rPr lang="ro-RO" b="1" smtClean="0">
                <a:solidFill>
                  <a:srgbClr val="6600FF"/>
                </a:solidFill>
              </a:rPr>
              <a:t>	</a:t>
            </a:r>
            <a:r>
              <a:rPr lang="ro-RO" sz="4800" b="1" smtClean="0">
                <a:solidFill>
                  <a:srgbClr val="660066"/>
                </a:solidFill>
              </a:rPr>
              <a:t>E</a:t>
            </a:r>
            <a:r>
              <a:rPr lang="ro-RO" b="1" smtClean="0">
                <a:solidFill>
                  <a:srgbClr val="6600FF"/>
                </a:solidFill>
              </a:rPr>
              <a:t>xterminator</a:t>
            </a:r>
            <a:endParaRPr lang="en-US" b="1" smtClean="0">
              <a:solidFill>
                <a:srgbClr val="6600FF"/>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fade">
                                      <p:cBhvr>
                                        <p:cTn id="7" dur="1600" decel="100000"/>
                                        <p:tgtEl>
                                          <p:spTgt spid="5122">
                                            <p:txEl>
                                              <p:pRg st="0" end="0"/>
                                            </p:txEl>
                                          </p:spTgt>
                                        </p:tgtEl>
                                      </p:cBhvr>
                                    </p:animEffect>
                                    <p:anim calcmode="lin" valueType="num">
                                      <p:cBhvr>
                                        <p:cTn id="8" dur="1600" decel="100000" fill="hold"/>
                                        <p:tgtEl>
                                          <p:spTgt spid="5122">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5122">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5122">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122">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12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122">
                                            <p:txEl>
                                              <p:pRg st="1" end="1"/>
                                            </p:txEl>
                                          </p:spTgt>
                                        </p:tgtEl>
                                        <p:attrNameLst>
                                          <p:attrName>style.visibility</p:attrName>
                                        </p:attrNameLst>
                                      </p:cBhvr>
                                      <p:to>
                                        <p:strVal val="visible"/>
                                      </p:to>
                                    </p:set>
                                    <p:animEffect transition="in" filter="fade">
                                      <p:cBhvr>
                                        <p:cTn id="17" dur="1600" decel="100000"/>
                                        <p:tgtEl>
                                          <p:spTgt spid="5122">
                                            <p:txEl>
                                              <p:pRg st="1" end="1"/>
                                            </p:txEl>
                                          </p:spTgt>
                                        </p:tgtEl>
                                      </p:cBhvr>
                                    </p:animEffect>
                                    <p:anim calcmode="lin" valueType="num">
                                      <p:cBhvr>
                                        <p:cTn id="18" dur="1600" decel="100000" fill="hold"/>
                                        <p:tgtEl>
                                          <p:spTgt spid="5122">
                                            <p:txEl>
                                              <p:pRg st="1" end="1"/>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5122">
                                            <p:txEl>
                                              <p:pRg st="1" end="1"/>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5122">
                                            <p:txEl>
                                              <p:pRg st="1" end="1"/>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5122">
                                            <p:txEl>
                                              <p:pRg st="1" end="1"/>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512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5122">
                                            <p:txEl>
                                              <p:pRg st="2" end="2"/>
                                            </p:txEl>
                                          </p:spTgt>
                                        </p:tgtEl>
                                        <p:attrNameLst>
                                          <p:attrName>style.visibility</p:attrName>
                                        </p:attrNameLst>
                                      </p:cBhvr>
                                      <p:to>
                                        <p:strVal val="visible"/>
                                      </p:to>
                                    </p:set>
                                    <p:animEffect transition="in" filter="fade">
                                      <p:cBhvr>
                                        <p:cTn id="27" dur="1600" decel="100000"/>
                                        <p:tgtEl>
                                          <p:spTgt spid="5122">
                                            <p:txEl>
                                              <p:pRg st="2" end="2"/>
                                            </p:txEl>
                                          </p:spTgt>
                                        </p:tgtEl>
                                      </p:cBhvr>
                                    </p:animEffect>
                                    <p:anim calcmode="lin" valueType="num">
                                      <p:cBhvr>
                                        <p:cTn id="28" dur="1600" decel="100000" fill="hold"/>
                                        <p:tgtEl>
                                          <p:spTgt spid="5122">
                                            <p:txEl>
                                              <p:pRg st="2" end="2"/>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5122">
                                            <p:txEl>
                                              <p:pRg st="2" end="2"/>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5122">
                                            <p:txEl>
                                              <p:pRg st="2" end="2"/>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5122">
                                            <p:txEl>
                                              <p:pRg st="2" end="2"/>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5122">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122">
                                            <p:txEl>
                                              <p:pRg st="3" end="3"/>
                                            </p:txEl>
                                          </p:spTgt>
                                        </p:tgtEl>
                                        <p:attrNameLst>
                                          <p:attrName>style.visibility</p:attrName>
                                        </p:attrNameLst>
                                      </p:cBhvr>
                                      <p:to>
                                        <p:strVal val="visible"/>
                                      </p:to>
                                    </p:set>
                                    <p:animEffect transition="in" filter="fade">
                                      <p:cBhvr>
                                        <p:cTn id="37" dur="1600" decel="100000"/>
                                        <p:tgtEl>
                                          <p:spTgt spid="5122">
                                            <p:txEl>
                                              <p:pRg st="3" end="3"/>
                                            </p:txEl>
                                          </p:spTgt>
                                        </p:tgtEl>
                                      </p:cBhvr>
                                    </p:animEffect>
                                    <p:anim calcmode="lin" valueType="num">
                                      <p:cBhvr>
                                        <p:cTn id="38" dur="1600" decel="100000" fill="hold"/>
                                        <p:tgtEl>
                                          <p:spTgt spid="5122">
                                            <p:txEl>
                                              <p:pRg st="3" end="3"/>
                                            </p:txEl>
                                          </p:spTgt>
                                        </p:tgtEl>
                                        <p:attrNameLst>
                                          <p:attrName>style.rotation</p:attrName>
                                        </p:attrNameLst>
                                      </p:cBhvr>
                                      <p:tavLst>
                                        <p:tav tm="0">
                                          <p:val>
                                            <p:fltVal val="-90"/>
                                          </p:val>
                                        </p:tav>
                                        <p:tav tm="100000">
                                          <p:val>
                                            <p:fltVal val="0"/>
                                          </p:val>
                                        </p:tav>
                                      </p:tavLst>
                                    </p:anim>
                                    <p:anim calcmode="lin" valueType="num">
                                      <p:cBhvr>
                                        <p:cTn id="39" dur="1600" decel="100000" fill="hold"/>
                                        <p:tgtEl>
                                          <p:spTgt spid="5122">
                                            <p:txEl>
                                              <p:pRg st="3" end="3"/>
                                            </p:txEl>
                                          </p:spTgt>
                                        </p:tgtEl>
                                        <p:attrNameLst>
                                          <p:attrName>ppt_x</p:attrName>
                                        </p:attrNameLst>
                                      </p:cBhvr>
                                      <p:tavLst>
                                        <p:tav tm="0">
                                          <p:val>
                                            <p:strVal val="#ppt_x+0.4"/>
                                          </p:val>
                                        </p:tav>
                                        <p:tav tm="100000">
                                          <p:val>
                                            <p:strVal val="#ppt_x-0.05"/>
                                          </p:val>
                                        </p:tav>
                                      </p:tavLst>
                                    </p:anim>
                                    <p:anim calcmode="lin" valueType="num">
                                      <p:cBhvr>
                                        <p:cTn id="40" dur="1600" decel="100000" fill="hold"/>
                                        <p:tgtEl>
                                          <p:spTgt spid="5122">
                                            <p:txEl>
                                              <p:pRg st="3" end="3"/>
                                            </p:txEl>
                                          </p:spTgt>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5122">
                                            <p:txEl>
                                              <p:pRg st="3" end="3"/>
                                            </p:txEl>
                                          </p:spTgt>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512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5122">
                                            <p:txEl>
                                              <p:pRg st="4" end="4"/>
                                            </p:txEl>
                                          </p:spTgt>
                                        </p:tgtEl>
                                        <p:attrNameLst>
                                          <p:attrName>style.visibility</p:attrName>
                                        </p:attrNameLst>
                                      </p:cBhvr>
                                      <p:to>
                                        <p:strVal val="visible"/>
                                      </p:to>
                                    </p:set>
                                    <p:animEffect transition="in" filter="fade">
                                      <p:cBhvr>
                                        <p:cTn id="47" dur="1600" decel="100000"/>
                                        <p:tgtEl>
                                          <p:spTgt spid="5122">
                                            <p:txEl>
                                              <p:pRg st="4" end="4"/>
                                            </p:txEl>
                                          </p:spTgt>
                                        </p:tgtEl>
                                      </p:cBhvr>
                                    </p:animEffect>
                                    <p:anim calcmode="lin" valueType="num">
                                      <p:cBhvr>
                                        <p:cTn id="48" dur="1600" decel="100000" fill="hold"/>
                                        <p:tgtEl>
                                          <p:spTgt spid="5122">
                                            <p:txEl>
                                              <p:pRg st="4" end="4"/>
                                            </p:txEl>
                                          </p:spTgt>
                                        </p:tgtEl>
                                        <p:attrNameLst>
                                          <p:attrName>style.rotation</p:attrName>
                                        </p:attrNameLst>
                                      </p:cBhvr>
                                      <p:tavLst>
                                        <p:tav tm="0">
                                          <p:val>
                                            <p:fltVal val="-90"/>
                                          </p:val>
                                        </p:tav>
                                        <p:tav tm="100000">
                                          <p:val>
                                            <p:fltVal val="0"/>
                                          </p:val>
                                        </p:tav>
                                      </p:tavLst>
                                    </p:anim>
                                    <p:anim calcmode="lin" valueType="num">
                                      <p:cBhvr>
                                        <p:cTn id="49" dur="1600" decel="100000" fill="hold"/>
                                        <p:tgtEl>
                                          <p:spTgt spid="5122">
                                            <p:txEl>
                                              <p:pRg st="4" end="4"/>
                                            </p:txEl>
                                          </p:spTgt>
                                        </p:tgtEl>
                                        <p:attrNameLst>
                                          <p:attrName>ppt_x</p:attrName>
                                        </p:attrNameLst>
                                      </p:cBhvr>
                                      <p:tavLst>
                                        <p:tav tm="0">
                                          <p:val>
                                            <p:strVal val="#ppt_x+0.4"/>
                                          </p:val>
                                        </p:tav>
                                        <p:tav tm="100000">
                                          <p:val>
                                            <p:strVal val="#ppt_x-0.05"/>
                                          </p:val>
                                        </p:tav>
                                      </p:tavLst>
                                    </p:anim>
                                    <p:anim calcmode="lin" valueType="num">
                                      <p:cBhvr>
                                        <p:cTn id="50" dur="1600" decel="100000" fill="hold"/>
                                        <p:tgtEl>
                                          <p:spTgt spid="5122">
                                            <p:txEl>
                                              <p:pRg st="4" end="4"/>
                                            </p:txEl>
                                          </p:spTgt>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5122">
                                            <p:txEl>
                                              <p:pRg st="4" end="4"/>
                                            </p:txEl>
                                          </p:spTgt>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5122">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5122">
                                            <p:txEl>
                                              <p:pRg st="5" end="5"/>
                                            </p:txEl>
                                          </p:spTgt>
                                        </p:tgtEl>
                                        <p:attrNameLst>
                                          <p:attrName>style.visibility</p:attrName>
                                        </p:attrNameLst>
                                      </p:cBhvr>
                                      <p:to>
                                        <p:strVal val="visible"/>
                                      </p:to>
                                    </p:set>
                                    <p:animEffect transition="in" filter="fade">
                                      <p:cBhvr>
                                        <p:cTn id="57" dur="1600" decel="100000"/>
                                        <p:tgtEl>
                                          <p:spTgt spid="5122">
                                            <p:txEl>
                                              <p:pRg st="5" end="5"/>
                                            </p:txEl>
                                          </p:spTgt>
                                        </p:tgtEl>
                                      </p:cBhvr>
                                    </p:animEffect>
                                    <p:anim calcmode="lin" valueType="num">
                                      <p:cBhvr>
                                        <p:cTn id="58" dur="1600" decel="100000" fill="hold"/>
                                        <p:tgtEl>
                                          <p:spTgt spid="5122">
                                            <p:txEl>
                                              <p:pRg st="5" end="5"/>
                                            </p:txEl>
                                          </p:spTgt>
                                        </p:tgtEl>
                                        <p:attrNameLst>
                                          <p:attrName>style.rotation</p:attrName>
                                        </p:attrNameLst>
                                      </p:cBhvr>
                                      <p:tavLst>
                                        <p:tav tm="0">
                                          <p:val>
                                            <p:fltVal val="-90"/>
                                          </p:val>
                                        </p:tav>
                                        <p:tav tm="100000">
                                          <p:val>
                                            <p:fltVal val="0"/>
                                          </p:val>
                                        </p:tav>
                                      </p:tavLst>
                                    </p:anim>
                                    <p:anim calcmode="lin" valueType="num">
                                      <p:cBhvr>
                                        <p:cTn id="59" dur="1600" decel="100000" fill="hold"/>
                                        <p:tgtEl>
                                          <p:spTgt spid="5122">
                                            <p:txEl>
                                              <p:pRg st="5" end="5"/>
                                            </p:txEl>
                                          </p:spTgt>
                                        </p:tgtEl>
                                        <p:attrNameLst>
                                          <p:attrName>ppt_x</p:attrName>
                                        </p:attrNameLst>
                                      </p:cBhvr>
                                      <p:tavLst>
                                        <p:tav tm="0">
                                          <p:val>
                                            <p:strVal val="#ppt_x+0.4"/>
                                          </p:val>
                                        </p:tav>
                                        <p:tav tm="100000">
                                          <p:val>
                                            <p:strVal val="#ppt_x-0.05"/>
                                          </p:val>
                                        </p:tav>
                                      </p:tavLst>
                                    </p:anim>
                                    <p:anim calcmode="lin" valueType="num">
                                      <p:cBhvr>
                                        <p:cTn id="60" dur="1600" decel="100000" fill="hold"/>
                                        <p:tgtEl>
                                          <p:spTgt spid="5122">
                                            <p:txEl>
                                              <p:pRg st="5" end="5"/>
                                            </p:txEl>
                                          </p:spTgt>
                                        </p:tgtEl>
                                        <p:attrNameLst>
                                          <p:attrName>ppt_y</p:attrName>
                                        </p:attrNameLst>
                                      </p:cBhvr>
                                      <p:tavLst>
                                        <p:tav tm="0">
                                          <p:val>
                                            <p:strVal val="#ppt_y-0.4"/>
                                          </p:val>
                                        </p:tav>
                                        <p:tav tm="100000">
                                          <p:val>
                                            <p:strVal val="#ppt_y+0.1"/>
                                          </p:val>
                                        </p:tav>
                                      </p:tavLst>
                                    </p:anim>
                                    <p:anim calcmode="lin" valueType="num">
                                      <p:cBhvr>
                                        <p:cTn id="61" dur="400" accel="100000" fill="hold">
                                          <p:stCondLst>
                                            <p:cond delay="1600"/>
                                          </p:stCondLst>
                                        </p:cTn>
                                        <p:tgtEl>
                                          <p:spTgt spid="5122">
                                            <p:txEl>
                                              <p:pRg st="5" end="5"/>
                                            </p:txEl>
                                          </p:spTgt>
                                        </p:tgtEl>
                                        <p:attrNameLst>
                                          <p:attrName>ppt_x</p:attrName>
                                        </p:attrNameLst>
                                      </p:cBhvr>
                                      <p:tavLst>
                                        <p:tav tm="0">
                                          <p:val>
                                            <p:strVal val="#ppt_x-0.05"/>
                                          </p:val>
                                        </p:tav>
                                        <p:tav tm="100000">
                                          <p:val>
                                            <p:strVal val="#ppt_x"/>
                                          </p:val>
                                        </p:tav>
                                      </p:tavLst>
                                    </p:anim>
                                    <p:anim calcmode="lin" valueType="num">
                                      <p:cBhvr>
                                        <p:cTn id="62" dur="400" accel="100000" fill="hold">
                                          <p:stCondLst>
                                            <p:cond delay="1600"/>
                                          </p:stCondLst>
                                        </p:cTn>
                                        <p:tgtEl>
                                          <p:spTgt spid="5122">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nodeType="clickEffect">
                                  <p:stCondLst>
                                    <p:cond delay="0"/>
                                  </p:stCondLst>
                                  <p:childTnLst>
                                    <p:set>
                                      <p:cBhvr>
                                        <p:cTn id="66" dur="1" fill="hold">
                                          <p:stCondLst>
                                            <p:cond delay="0"/>
                                          </p:stCondLst>
                                        </p:cTn>
                                        <p:tgtEl>
                                          <p:spTgt spid="5122">
                                            <p:txEl>
                                              <p:pRg st="6" end="6"/>
                                            </p:txEl>
                                          </p:spTgt>
                                        </p:tgtEl>
                                        <p:attrNameLst>
                                          <p:attrName>style.visibility</p:attrName>
                                        </p:attrNameLst>
                                      </p:cBhvr>
                                      <p:to>
                                        <p:strVal val="visible"/>
                                      </p:to>
                                    </p:set>
                                    <p:animEffect transition="in" filter="fade">
                                      <p:cBhvr>
                                        <p:cTn id="67" dur="1600" decel="100000"/>
                                        <p:tgtEl>
                                          <p:spTgt spid="5122">
                                            <p:txEl>
                                              <p:pRg st="6" end="6"/>
                                            </p:txEl>
                                          </p:spTgt>
                                        </p:tgtEl>
                                      </p:cBhvr>
                                    </p:animEffect>
                                    <p:anim calcmode="lin" valueType="num">
                                      <p:cBhvr>
                                        <p:cTn id="68" dur="1600" decel="100000" fill="hold"/>
                                        <p:tgtEl>
                                          <p:spTgt spid="5122">
                                            <p:txEl>
                                              <p:pRg st="6" end="6"/>
                                            </p:txEl>
                                          </p:spTgt>
                                        </p:tgtEl>
                                        <p:attrNameLst>
                                          <p:attrName>style.rotation</p:attrName>
                                        </p:attrNameLst>
                                      </p:cBhvr>
                                      <p:tavLst>
                                        <p:tav tm="0">
                                          <p:val>
                                            <p:fltVal val="-90"/>
                                          </p:val>
                                        </p:tav>
                                        <p:tav tm="100000">
                                          <p:val>
                                            <p:fltVal val="0"/>
                                          </p:val>
                                        </p:tav>
                                      </p:tavLst>
                                    </p:anim>
                                    <p:anim calcmode="lin" valueType="num">
                                      <p:cBhvr>
                                        <p:cTn id="69" dur="1600" decel="100000" fill="hold"/>
                                        <p:tgtEl>
                                          <p:spTgt spid="5122">
                                            <p:txEl>
                                              <p:pRg st="6" end="6"/>
                                            </p:txEl>
                                          </p:spTgt>
                                        </p:tgtEl>
                                        <p:attrNameLst>
                                          <p:attrName>ppt_x</p:attrName>
                                        </p:attrNameLst>
                                      </p:cBhvr>
                                      <p:tavLst>
                                        <p:tav tm="0">
                                          <p:val>
                                            <p:strVal val="#ppt_x+0.4"/>
                                          </p:val>
                                        </p:tav>
                                        <p:tav tm="100000">
                                          <p:val>
                                            <p:strVal val="#ppt_x-0.05"/>
                                          </p:val>
                                        </p:tav>
                                      </p:tavLst>
                                    </p:anim>
                                    <p:anim calcmode="lin" valueType="num">
                                      <p:cBhvr>
                                        <p:cTn id="70" dur="1600" decel="100000" fill="hold"/>
                                        <p:tgtEl>
                                          <p:spTgt spid="5122">
                                            <p:txEl>
                                              <p:pRg st="6" end="6"/>
                                            </p:txEl>
                                          </p:spTgt>
                                        </p:tgtEl>
                                        <p:attrNameLst>
                                          <p:attrName>ppt_y</p:attrName>
                                        </p:attrNameLst>
                                      </p:cBhvr>
                                      <p:tavLst>
                                        <p:tav tm="0">
                                          <p:val>
                                            <p:strVal val="#ppt_y-0.4"/>
                                          </p:val>
                                        </p:tav>
                                        <p:tav tm="100000">
                                          <p:val>
                                            <p:strVal val="#ppt_y+0.1"/>
                                          </p:val>
                                        </p:tav>
                                      </p:tavLst>
                                    </p:anim>
                                    <p:anim calcmode="lin" valueType="num">
                                      <p:cBhvr>
                                        <p:cTn id="71" dur="400" accel="100000" fill="hold">
                                          <p:stCondLst>
                                            <p:cond delay="1600"/>
                                          </p:stCondLst>
                                        </p:cTn>
                                        <p:tgtEl>
                                          <p:spTgt spid="5122">
                                            <p:txEl>
                                              <p:pRg st="6" end="6"/>
                                            </p:txEl>
                                          </p:spTgt>
                                        </p:tgtEl>
                                        <p:attrNameLst>
                                          <p:attrName>ppt_x</p:attrName>
                                        </p:attrNameLst>
                                      </p:cBhvr>
                                      <p:tavLst>
                                        <p:tav tm="0">
                                          <p:val>
                                            <p:strVal val="#ppt_x-0.05"/>
                                          </p:val>
                                        </p:tav>
                                        <p:tav tm="100000">
                                          <p:val>
                                            <p:strVal val="#ppt_x"/>
                                          </p:val>
                                        </p:tav>
                                      </p:tavLst>
                                    </p:anim>
                                    <p:anim calcmode="lin" valueType="num">
                                      <p:cBhvr>
                                        <p:cTn id="72" dur="400" accel="100000" fill="hold">
                                          <p:stCondLst>
                                            <p:cond delay="1600"/>
                                          </p:stCondLst>
                                        </p:cTn>
                                        <p:tgtEl>
                                          <p:spTgt spid="5122">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slide(fromBottom)">
                                      <p:cBhvr>
                                        <p:cTn id="77" dur="50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30" presetClass="exit" presetSubtype="0" fill="hold" nodeType="clickEffect">
                                  <p:stCondLst>
                                    <p:cond delay="0"/>
                                  </p:stCondLst>
                                  <p:childTnLst>
                                    <p:animEffect transition="out" filter="fade">
                                      <p:cBhvr>
                                        <p:cTn id="81" dur="800" accel="100000">
                                          <p:stCondLst>
                                            <p:cond delay="200"/>
                                          </p:stCondLst>
                                        </p:cTn>
                                        <p:tgtEl>
                                          <p:spTgt spid="5122">
                                            <p:txEl>
                                              <p:pRg st="0" end="0"/>
                                            </p:txEl>
                                          </p:spTgt>
                                        </p:tgtEl>
                                      </p:cBhvr>
                                    </p:animEffect>
                                    <p:anim calcmode="lin" valueType="num">
                                      <p:cBhvr>
                                        <p:cTn id="82" dur="800" accel="100000">
                                          <p:stCondLst>
                                            <p:cond delay="200"/>
                                          </p:stCondLst>
                                        </p:cTn>
                                        <p:tgtEl>
                                          <p:spTgt spid="5122">
                                            <p:txEl>
                                              <p:pRg st="0" end="0"/>
                                            </p:txEl>
                                          </p:spTgt>
                                        </p:tgtEl>
                                        <p:attrNameLst>
                                          <p:attrName>style.rotation</p:attrName>
                                        </p:attrNameLst>
                                      </p:cBhvr>
                                      <p:tavLst>
                                        <p:tav tm="0">
                                          <p:val>
                                            <p:fltVal val="0"/>
                                          </p:val>
                                        </p:tav>
                                        <p:tav tm="100000">
                                          <p:val>
                                            <p:fltVal val="-90"/>
                                          </p:val>
                                        </p:tav>
                                      </p:tavLst>
                                    </p:anim>
                                    <p:anim calcmode="lin" valueType="num">
                                      <p:cBhvr>
                                        <p:cTn id="83" dur="200" decel="100000"/>
                                        <p:tgtEl>
                                          <p:spTgt spid="5122">
                                            <p:txEl>
                                              <p:pRg st="0" end="0"/>
                                            </p:txEl>
                                          </p:spTgt>
                                        </p:tgtEl>
                                        <p:attrNameLst>
                                          <p:attrName>ppt_x</p:attrName>
                                        </p:attrNameLst>
                                      </p:cBhvr>
                                      <p:tavLst>
                                        <p:tav tm="0">
                                          <p:val>
                                            <p:strVal val="ppt_x"/>
                                          </p:val>
                                        </p:tav>
                                        <p:tav tm="100000">
                                          <p:val>
                                            <p:strVal val="ppt_x-0.05"/>
                                          </p:val>
                                        </p:tav>
                                      </p:tavLst>
                                    </p:anim>
                                    <p:anim calcmode="lin" valueType="num">
                                      <p:cBhvr>
                                        <p:cTn id="84" dur="200" decel="100000"/>
                                        <p:tgtEl>
                                          <p:spTgt spid="5122">
                                            <p:txEl>
                                              <p:pRg st="0" end="0"/>
                                            </p:txEl>
                                          </p:spTgt>
                                        </p:tgtEl>
                                        <p:attrNameLst>
                                          <p:attrName>ppt_y</p:attrName>
                                        </p:attrNameLst>
                                      </p:cBhvr>
                                      <p:tavLst>
                                        <p:tav tm="0">
                                          <p:val>
                                            <p:strVal val="ppt_y"/>
                                          </p:val>
                                        </p:tav>
                                        <p:tav tm="100000">
                                          <p:val>
                                            <p:strVal val="ppt_y+0.1"/>
                                          </p:val>
                                        </p:tav>
                                      </p:tavLst>
                                    </p:anim>
                                    <p:anim calcmode="lin" valueType="num">
                                      <p:cBhvr>
                                        <p:cTn id="85" dur="800" accel="100000">
                                          <p:stCondLst>
                                            <p:cond delay="200"/>
                                          </p:stCondLst>
                                        </p:cTn>
                                        <p:tgtEl>
                                          <p:spTgt spid="5122">
                                            <p:txEl>
                                              <p:pRg st="0" end="0"/>
                                            </p:txEl>
                                          </p:spTgt>
                                        </p:tgtEl>
                                        <p:attrNameLst>
                                          <p:attrName>ppt_x</p:attrName>
                                        </p:attrNameLst>
                                      </p:cBhvr>
                                      <p:tavLst>
                                        <p:tav tm="0">
                                          <p:val>
                                            <p:strVal val="ppt_x"/>
                                          </p:val>
                                        </p:tav>
                                        <p:tav tm="100000">
                                          <p:val>
                                            <p:strVal val="ppt_x+0.4+0.05"/>
                                          </p:val>
                                        </p:tav>
                                      </p:tavLst>
                                    </p:anim>
                                    <p:anim calcmode="lin" valueType="num">
                                      <p:cBhvr>
                                        <p:cTn id="86" dur="800" accel="100000">
                                          <p:stCondLst>
                                            <p:cond delay="200"/>
                                          </p:stCondLst>
                                        </p:cTn>
                                        <p:tgtEl>
                                          <p:spTgt spid="5122">
                                            <p:txEl>
                                              <p:pRg st="0" end="0"/>
                                            </p:txEl>
                                          </p:spTgt>
                                        </p:tgtEl>
                                        <p:attrNameLst>
                                          <p:attrName>ppt_y</p:attrName>
                                        </p:attrNameLst>
                                      </p:cBhvr>
                                      <p:tavLst>
                                        <p:tav tm="0">
                                          <p:val>
                                            <p:strVal val="ppt_y"/>
                                          </p:val>
                                        </p:tav>
                                        <p:tav tm="100000">
                                          <p:val>
                                            <p:strVal val="ppt_y-0.4-0.1"/>
                                          </p:val>
                                        </p:tav>
                                      </p:tavLst>
                                    </p:anim>
                                    <p:set>
                                      <p:cBhvr>
                                        <p:cTn id="87" dur="1" fill="hold">
                                          <p:stCondLst>
                                            <p:cond delay="999"/>
                                          </p:stCondLst>
                                        </p:cTn>
                                        <p:tgtEl>
                                          <p:spTgt spid="5122">
                                            <p:txEl>
                                              <p:pRg st="0" end="0"/>
                                            </p:txEl>
                                          </p:spTgt>
                                        </p:tgtEl>
                                        <p:attrNameLst>
                                          <p:attrName>style.visibility</p:attrName>
                                        </p:attrNameLst>
                                      </p:cBhvr>
                                      <p:to>
                                        <p:strVal val="hidden"/>
                                      </p:to>
                                    </p:set>
                                  </p:childTnLst>
                                </p:cTn>
                              </p:par>
                              <p:par>
                                <p:cTn id="88" presetID="30" presetClass="exit" presetSubtype="0" fill="hold" nodeType="withEffect">
                                  <p:stCondLst>
                                    <p:cond delay="0"/>
                                  </p:stCondLst>
                                  <p:childTnLst>
                                    <p:animEffect transition="out" filter="fade">
                                      <p:cBhvr>
                                        <p:cTn id="89" dur="800" accel="100000">
                                          <p:stCondLst>
                                            <p:cond delay="200"/>
                                          </p:stCondLst>
                                        </p:cTn>
                                        <p:tgtEl>
                                          <p:spTgt spid="5122">
                                            <p:txEl>
                                              <p:pRg st="1" end="1"/>
                                            </p:txEl>
                                          </p:spTgt>
                                        </p:tgtEl>
                                      </p:cBhvr>
                                    </p:animEffect>
                                    <p:anim calcmode="lin" valueType="num">
                                      <p:cBhvr>
                                        <p:cTn id="90" dur="800" accel="100000">
                                          <p:stCondLst>
                                            <p:cond delay="200"/>
                                          </p:stCondLst>
                                        </p:cTn>
                                        <p:tgtEl>
                                          <p:spTgt spid="5122">
                                            <p:txEl>
                                              <p:pRg st="1" end="1"/>
                                            </p:txEl>
                                          </p:spTgt>
                                        </p:tgtEl>
                                        <p:attrNameLst>
                                          <p:attrName>style.rotation</p:attrName>
                                        </p:attrNameLst>
                                      </p:cBhvr>
                                      <p:tavLst>
                                        <p:tav tm="0">
                                          <p:val>
                                            <p:fltVal val="0"/>
                                          </p:val>
                                        </p:tav>
                                        <p:tav tm="100000">
                                          <p:val>
                                            <p:fltVal val="-90"/>
                                          </p:val>
                                        </p:tav>
                                      </p:tavLst>
                                    </p:anim>
                                    <p:anim calcmode="lin" valueType="num">
                                      <p:cBhvr>
                                        <p:cTn id="91" dur="200" decel="100000"/>
                                        <p:tgtEl>
                                          <p:spTgt spid="5122">
                                            <p:txEl>
                                              <p:pRg st="1" end="1"/>
                                            </p:txEl>
                                          </p:spTgt>
                                        </p:tgtEl>
                                        <p:attrNameLst>
                                          <p:attrName>ppt_x</p:attrName>
                                        </p:attrNameLst>
                                      </p:cBhvr>
                                      <p:tavLst>
                                        <p:tav tm="0">
                                          <p:val>
                                            <p:strVal val="ppt_x"/>
                                          </p:val>
                                        </p:tav>
                                        <p:tav tm="100000">
                                          <p:val>
                                            <p:strVal val="ppt_x-0.05"/>
                                          </p:val>
                                        </p:tav>
                                      </p:tavLst>
                                    </p:anim>
                                    <p:anim calcmode="lin" valueType="num">
                                      <p:cBhvr>
                                        <p:cTn id="92" dur="200" decel="100000"/>
                                        <p:tgtEl>
                                          <p:spTgt spid="5122">
                                            <p:txEl>
                                              <p:pRg st="1" end="1"/>
                                            </p:txEl>
                                          </p:spTgt>
                                        </p:tgtEl>
                                        <p:attrNameLst>
                                          <p:attrName>ppt_y</p:attrName>
                                        </p:attrNameLst>
                                      </p:cBhvr>
                                      <p:tavLst>
                                        <p:tav tm="0">
                                          <p:val>
                                            <p:strVal val="ppt_y"/>
                                          </p:val>
                                        </p:tav>
                                        <p:tav tm="100000">
                                          <p:val>
                                            <p:strVal val="ppt_y+0.1"/>
                                          </p:val>
                                        </p:tav>
                                      </p:tavLst>
                                    </p:anim>
                                    <p:anim calcmode="lin" valueType="num">
                                      <p:cBhvr>
                                        <p:cTn id="93" dur="800" accel="100000">
                                          <p:stCondLst>
                                            <p:cond delay="200"/>
                                          </p:stCondLst>
                                        </p:cTn>
                                        <p:tgtEl>
                                          <p:spTgt spid="5122">
                                            <p:txEl>
                                              <p:pRg st="1" end="1"/>
                                            </p:txEl>
                                          </p:spTgt>
                                        </p:tgtEl>
                                        <p:attrNameLst>
                                          <p:attrName>ppt_x</p:attrName>
                                        </p:attrNameLst>
                                      </p:cBhvr>
                                      <p:tavLst>
                                        <p:tav tm="0">
                                          <p:val>
                                            <p:strVal val="ppt_x"/>
                                          </p:val>
                                        </p:tav>
                                        <p:tav tm="100000">
                                          <p:val>
                                            <p:strVal val="ppt_x+0.4+0.05"/>
                                          </p:val>
                                        </p:tav>
                                      </p:tavLst>
                                    </p:anim>
                                    <p:anim calcmode="lin" valueType="num">
                                      <p:cBhvr>
                                        <p:cTn id="94" dur="800" accel="100000">
                                          <p:stCondLst>
                                            <p:cond delay="200"/>
                                          </p:stCondLst>
                                        </p:cTn>
                                        <p:tgtEl>
                                          <p:spTgt spid="5122">
                                            <p:txEl>
                                              <p:pRg st="1" end="1"/>
                                            </p:txEl>
                                          </p:spTgt>
                                        </p:tgtEl>
                                        <p:attrNameLst>
                                          <p:attrName>ppt_y</p:attrName>
                                        </p:attrNameLst>
                                      </p:cBhvr>
                                      <p:tavLst>
                                        <p:tav tm="0">
                                          <p:val>
                                            <p:strVal val="ppt_y"/>
                                          </p:val>
                                        </p:tav>
                                        <p:tav tm="100000">
                                          <p:val>
                                            <p:strVal val="ppt_y-0.4-0.1"/>
                                          </p:val>
                                        </p:tav>
                                      </p:tavLst>
                                    </p:anim>
                                    <p:set>
                                      <p:cBhvr>
                                        <p:cTn id="95" dur="1" fill="hold">
                                          <p:stCondLst>
                                            <p:cond delay="999"/>
                                          </p:stCondLst>
                                        </p:cTn>
                                        <p:tgtEl>
                                          <p:spTgt spid="5122">
                                            <p:txEl>
                                              <p:pRg st="1" end="1"/>
                                            </p:txEl>
                                          </p:spTgt>
                                        </p:tgtEl>
                                        <p:attrNameLst>
                                          <p:attrName>style.visibility</p:attrName>
                                        </p:attrNameLst>
                                      </p:cBhvr>
                                      <p:to>
                                        <p:strVal val="hidden"/>
                                      </p:to>
                                    </p:set>
                                  </p:childTnLst>
                                </p:cTn>
                              </p:par>
                              <p:par>
                                <p:cTn id="96" presetID="30" presetClass="exit" presetSubtype="0" fill="hold" nodeType="withEffect">
                                  <p:stCondLst>
                                    <p:cond delay="0"/>
                                  </p:stCondLst>
                                  <p:childTnLst>
                                    <p:animEffect transition="out" filter="fade">
                                      <p:cBhvr>
                                        <p:cTn id="97" dur="800" accel="100000">
                                          <p:stCondLst>
                                            <p:cond delay="200"/>
                                          </p:stCondLst>
                                        </p:cTn>
                                        <p:tgtEl>
                                          <p:spTgt spid="5122">
                                            <p:txEl>
                                              <p:pRg st="2" end="2"/>
                                            </p:txEl>
                                          </p:spTgt>
                                        </p:tgtEl>
                                      </p:cBhvr>
                                    </p:animEffect>
                                    <p:anim calcmode="lin" valueType="num">
                                      <p:cBhvr>
                                        <p:cTn id="98" dur="800" accel="100000">
                                          <p:stCondLst>
                                            <p:cond delay="200"/>
                                          </p:stCondLst>
                                        </p:cTn>
                                        <p:tgtEl>
                                          <p:spTgt spid="5122">
                                            <p:txEl>
                                              <p:pRg st="2" end="2"/>
                                            </p:txEl>
                                          </p:spTgt>
                                        </p:tgtEl>
                                        <p:attrNameLst>
                                          <p:attrName>style.rotation</p:attrName>
                                        </p:attrNameLst>
                                      </p:cBhvr>
                                      <p:tavLst>
                                        <p:tav tm="0">
                                          <p:val>
                                            <p:fltVal val="0"/>
                                          </p:val>
                                        </p:tav>
                                        <p:tav tm="100000">
                                          <p:val>
                                            <p:fltVal val="-90"/>
                                          </p:val>
                                        </p:tav>
                                      </p:tavLst>
                                    </p:anim>
                                    <p:anim calcmode="lin" valueType="num">
                                      <p:cBhvr>
                                        <p:cTn id="99" dur="200" decel="100000"/>
                                        <p:tgtEl>
                                          <p:spTgt spid="5122">
                                            <p:txEl>
                                              <p:pRg st="2" end="2"/>
                                            </p:txEl>
                                          </p:spTgt>
                                        </p:tgtEl>
                                        <p:attrNameLst>
                                          <p:attrName>ppt_x</p:attrName>
                                        </p:attrNameLst>
                                      </p:cBhvr>
                                      <p:tavLst>
                                        <p:tav tm="0">
                                          <p:val>
                                            <p:strVal val="ppt_x"/>
                                          </p:val>
                                        </p:tav>
                                        <p:tav tm="100000">
                                          <p:val>
                                            <p:strVal val="ppt_x-0.05"/>
                                          </p:val>
                                        </p:tav>
                                      </p:tavLst>
                                    </p:anim>
                                    <p:anim calcmode="lin" valueType="num">
                                      <p:cBhvr>
                                        <p:cTn id="100" dur="200" decel="100000"/>
                                        <p:tgtEl>
                                          <p:spTgt spid="5122">
                                            <p:txEl>
                                              <p:pRg st="2" end="2"/>
                                            </p:txEl>
                                          </p:spTgt>
                                        </p:tgtEl>
                                        <p:attrNameLst>
                                          <p:attrName>ppt_y</p:attrName>
                                        </p:attrNameLst>
                                      </p:cBhvr>
                                      <p:tavLst>
                                        <p:tav tm="0">
                                          <p:val>
                                            <p:strVal val="ppt_y"/>
                                          </p:val>
                                        </p:tav>
                                        <p:tav tm="100000">
                                          <p:val>
                                            <p:strVal val="ppt_y+0.1"/>
                                          </p:val>
                                        </p:tav>
                                      </p:tavLst>
                                    </p:anim>
                                    <p:anim calcmode="lin" valueType="num">
                                      <p:cBhvr>
                                        <p:cTn id="101" dur="800" accel="100000">
                                          <p:stCondLst>
                                            <p:cond delay="200"/>
                                          </p:stCondLst>
                                        </p:cTn>
                                        <p:tgtEl>
                                          <p:spTgt spid="5122">
                                            <p:txEl>
                                              <p:pRg st="2" end="2"/>
                                            </p:txEl>
                                          </p:spTgt>
                                        </p:tgtEl>
                                        <p:attrNameLst>
                                          <p:attrName>ppt_x</p:attrName>
                                        </p:attrNameLst>
                                      </p:cBhvr>
                                      <p:tavLst>
                                        <p:tav tm="0">
                                          <p:val>
                                            <p:strVal val="ppt_x"/>
                                          </p:val>
                                        </p:tav>
                                        <p:tav tm="100000">
                                          <p:val>
                                            <p:strVal val="ppt_x+0.4+0.05"/>
                                          </p:val>
                                        </p:tav>
                                      </p:tavLst>
                                    </p:anim>
                                    <p:anim calcmode="lin" valueType="num">
                                      <p:cBhvr>
                                        <p:cTn id="102" dur="800" accel="100000">
                                          <p:stCondLst>
                                            <p:cond delay="200"/>
                                          </p:stCondLst>
                                        </p:cTn>
                                        <p:tgtEl>
                                          <p:spTgt spid="5122">
                                            <p:txEl>
                                              <p:pRg st="2" end="2"/>
                                            </p:txEl>
                                          </p:spTgt>
                                        </p:tgtEl>
                                        <p:attrNameLst>
                                          <p:attrName>ppt_y</p:attrName>
                                        </p:attrNameLst>
                                      </p:cBhvr>
                                      <p:tavLst>
                                        <p:tav tm="0">
                                          <p:val>
                                            <p:strVal val="ppt_y"/>
                                          </p:val>
                                        </p:tav>
                                        <p:tav tm="100000">
                                          <p:val>
                                            <p:strVal val="ppt_y-0.4-0.1"/>
                                          </p:val>
                                        </p:tav>
                                      </p:tavLst>
                                    </p:anim>
                                    <p:set>
                                      <p:cBhvr>
                                        <p:cTn id="103" dur="1" fill="hold">
                                          <p:stCondLst>
                                            <p:cond delay="999"/>
                                          </p:stCondLst>
                                        </p:cTn>
                                        <p:tgtEl>
                                          <p:spTgt spid="5122">
                                            <p:txEl>
                                              <p:pRg st="2" end="2"/>
                                            </p:txEl>
                                          </p:spTgt>
                                        </p:tgtEl>
                                        <p:attrNameLst>
                                          <p:attrName>style.visibility</p:attrName>
                                        </p:attrNameLst>
                                      </p:cBhvr>
                                      <p:to>
                                        <p:strVal val="hidden"/>
                                      </p:to>
                                    </p:set>
                                  </p:childTnLst>
                                </p:cTn>
                              </p:par>
                              <p:par>
                                <p:cTn id="104" presetID="30" presetClass="exit" presetSubtype="0" fill="hold" nodeType="withEffect">
                                  <p:stCondLst>
                                    <p:cond delay="0"/>
                                  </p:stCondLst>
                                  <p:childTnLst>
                                    <p:animEffect transition="out" filter="fade">
                                      <p:cBhvr>
                                        <p:cTn id="105" dur="800" accel="100000">
                                          <p:stCondLst>
                                            <p:cond delay="200"/>
                                          </p:stCondLst>
                                        </p:cTn>
                                        <p:tgtEl>
                                          <p:spTgt spid="5122">
                                            <p:txEl>
                                              <p:pRg st="3" end="3"/>
                                            </p:txEl>
                                          </p:spTgt>
                                        </p:tgtEl>
                                      </p:cBhvr>
                                    </p:animEffect>
                                    <p:anim calcmode="lin" valueType="num">
                                      <p:cBhvr>
                                        <p:cTn id="106" dur="800" accel="100000">
                                          <p:stCondLst>
                                            <p:cond delay="200"/>
                                          </p:stCondLst>
                                        </p:cTn>
                                        <p:tgtEl>
                                          <p:spTgt spid="5122">
                                            <p:txEl>
                                              <p:pRg st="3" end="3"/>
                                            </p:txEl>
                                          </p:spTgt>
                                        </p:tgtEl>
                                        <p:attrNameLst>
                                          <p:attrName>style.rotation</p:attrName>
                                        </p:attrNameLst>
                                      </p:cBhvr>
                                      <p:tavLst>
                                        <p:tav tm="0">
                                          <p:val>
                                            <p:fltVal val="0"/>
                                          </p:val>
                                        </p:tav>
                                        <p:tav tm="100000">
                                          <p:val>
                                            <p:fltVal val="-90"/>
                                          </p:val>
                                        </p:tav>
                                      </p:tavLst>
                                    </p:anim>
                                    <p:anim calcmode="lin" valueType="num">
                                      <p:cBhvr>
                                        <p:cTn id="107" dur="200" decel="100000"/>
                                        <p:tgtEl>
                                          <p:spTgt spid="5122">
                                            <p:txEl>
                                              <p:pRg st="3" end="3"/>
                                            </p:txEl>
                                          </p:spTgt>
                                        </p:tgtEl>
                                        <p:attrNameLst>
                                          <p:attrName>ppt_x</p:attrName>
                                        </p:attrNameLst>
                                      </p:cBhvr>
                                      <p:tavLst>
                                        <p:tav tm="0">
                                          <p:val>
                                            <p:strVal val="ppt_x"/>
                                          </p:val>
                                        </p:tav>
                                        <p:tav tm="100000">
                                          <p:val>
                                            <p:strVal val="ppt_x-0.05"/>
                                          </p:val>
                                        </p:tav>
                                      </p:tavLst>
                                    </p:anim>
                                    <p:anim calcmode="lin" valueType="num">
                                      <p:cBhvr>
                                        <p:cTn id="108" dur="200" decel="100000"/>
                                        <p:tgtEl>
                                          <p:spTgt spid="5122">
                                            <p:txEl>
                                              <p:pRg st="3" end="3"/>
                                            </p:txEl>
                                          </p:spTgt>
                                        </p:tgtEl>
                                        <p:attrNameLst>
                                          <p:attrName>ppt_y</p:attrName>
                                        </p:attrNameLst>
                                      </p:cBhvr>
                                      <p:tavLst>
                                        <p:tav tm="0">
                                          <p:val>
                                            <p:strVal val="ppt_y"/>
                                          </p:val>
                                        </p:tav>
                                        <p:tav tm="100000">
                                          <p:val>
                                            <p:strVal val="ppt_y+0.1"/>
                                          </p:val>
                                        </p:tav>
                                      </p:tavLst>
                                    </p:anim>
                                    <p:anim calcmode="lin" valueType="num">
                                      <p:cBhvr>
                                        <p:cTn id="109" dur="800" accel="100000">
                                          <p:stCondLst>
                                            <p:cond delay="200"/>
                                          </p:stCondLst>
                                        </p:cTn>
                                        <p:tgtEl>
                                          <p:spTgt spid="5122">
                                            <p:txEl>
                                              <p:pRg st="3" end="3"/>
                                            </p:txEl>
                                          </p:spTgt>
                                        </p:tgtEl>
                                        <p:attrNameLst>
                                          <p:attrName>ppt_x</p:attrName>
                                        </p:attrNameLst>
                                      </p:cBhvr>
                                      <p:tavLst>
                                        <p:tav tm="0">
                                          <p:val>
                                            <p:strVal val="ppt_x"/>
                                          </p:val>
                                        </p:tav>
                                        <p:tav tm="100000">
                                          <p:val>
                                            <p:strVal val="ppt_x+0.4+0.05"/>
                                          </p:val>
                                        </p:tav>
                                      </p:tavLst>
                                    </p:anim>
                                    <p:anim calcmode="lin" valueType="num">
                                      <p:cBhvr>
                                        <p:cTn id="110" dur="800" accel="100000">
                                          <p:stCondLst>
                                            <p:cond delay="200"/>
                                          </p:stCondLst>
                                        </p:cTn>
                                        <p:tgtEl>
                                          <p:spTgt spid="5122">
                                            <p:txEl>
                                              <p:pRg st="3" end="3"/>
                                            </p:txEl>
                                          </p:spTgt>
                                        </p:tgtEl>
                                        <p:attrNameLst>
                                          <p:attrName>ppt_y</p:attrName>
                                        </p:attrNameLst>
                                      </p:cBhvr>
                                      <p:tavLst>
                                        <p:tav tm="0">
                                          <p:val>
                                            <p:strVal val="ppt_y"/>
                                          </p:val>
                                        </p:tav>
                                        <p:tav tm="100000">
                                          <p:val>
                                            <p:strVal val="ppt_y-0.4-0.1"/>
                                          </p:val>
                                        </p:tav>
                                      </p:tavLst>
                                    </p:anim>
                                    <p:set>
                                      <p:cBhvr>
                                        <p:cTn id="111" dur="1" fill="hold">
                                          <p:stCondLst>
                                            <p:cond delay="999"/>
                                          </p:stCondLst>
                                        </p:cTn>
                                        <p:tgtEl>
                                          <p:spTgt spid="5122">
                                            <p:txEl>
                                              <p:pRg st="3" end="3"/>
                                            </p:txEl>
                                          </p:spTgt>
                                        </p:tgtEl>
                                        <p:attrNameLst>
                                          <p:attrName>style.visibility</p:attrName>
                                        </p:attrNameLst>
                                      </p:cBhvr>
                                      <p:to>
                                        <p:strVal val="hidden"/>
                                      </p:to>
                                    </p:set>
                                  </p:childTnLst>
                                </p:cTn>
                              </p:par>
                              <p:par>
                                <p:cTn id="112" presetID="30" presetClass="exit" presetSubtype="0" fill="hold" nodeType="withEffect">
                                  <p:stCondLst>
                                    <p:cond delay="0"/>
                                  </p:stCondLst>
                                  <p:childTnLst>
                                    <p:animEffect transition="out" filter="fade">
                                      <p:cBhvr>
                                        <p:cTn id="113" dur="800" accel="100000">
                                          <p:stCondLst>
                                            <p:cond delay="200"/>
                                          </p:stCondLst>
                                        </p:cTn>
                                        <p:tgtEl>
                                          <p:spTgt spid="5122">
                                            <p:txEl>
                                              <p:pRg st="4" end="4"/>
                                            </p:txEl>
                                          </p:spTgt>
                                        </p:tgtEl>
                                      </p:cBhvr>
                                    </p:animEffect>
                                    <p:anim calcmode="lin" valueType="num">
                                      <p:cBhvr>
                                        <p:cTn id="114" dur="800" accel="100000">
                                          <p:stCondLst>
                                            <p:cond delay="200"/>
                                          </p:stCondLst>
                                        </p:cTn>
                                        <p:tgtEl>
                                          <p:spTgt spid="5122">
                                            <p:txEl>
                                              <p:pRg st="4" end="4"/>
                                            </p:txEl>
                                          </p:spTgt>
                                        </p:tgtEl>
                                        <p:attrNameLst>
                                          <p:attrName>style.rotation</p:attrName>
                                        </p:attrNameLst>
                                      </p:cBhvr>
                                      <p:tavLst>
                                        <p:tav tm="0">
                                          <p:val>
                                            <p:fltVal val="0"/>
                                          </p:val>
                                        </p:tav>
                                        <p:tav tm="100000">
                                          <p:val>
                                            <p:fltVal val="-90"/>
                                          </p:val>
                                        </p:tav>
                                      </p:tavLst>
                                    </p:anim>
                                    <p:anim calcmode="lin" valueType="num">
                                      <p:cBhvr>
                                        <p:cTn id="115" dur="200" decel="100000"/>
                                        <p:tgtEl>
                                          <p:spTgt spid="5122">
                                            <p:txEl>
                                              <p:pRg st="4" end="4"/>
                                            </p:txEl>
                                          </p:spTgt>
                                        </p:tgtEl>
                                        <p:attrNameLst>
                                          <p:attrName>ppt_x</p:attrName>
                                        </p:attrNameLst>
                                      </p:cBhvr>
                                      <p:tavLst>
                                        <p:tav tm="0">
                                          <p:val>
                                            <p:strVal val="ppt_x"/>
                                          </p:val>
                                        </p:tav>
                                        <p:tav tm="100000">
                                          <p:val>
                                            <p:strVal val="ppt_x-0.05"/>
                                          </p:val>
                                        </p:tav>
                                      </p:tavLst>
                                    </p:anim>
                                    <p:anim calcmode="lin" valueType="num">
                                      <p:cBhvr>
                                        <p:cTn id="116" dur="200" decel="100000"/>
                                        <p:tgtEl>
                                          <p:spTgt spid="5122">
                                            <p:txEl>
                                              <p:pRg st="4" end="4"/>
                                            </p:txEl>
                                          </p:spTgt>
                                        </p:tgtEl>
                                        <p:attrNameLst>
                                          <p:attrName>ppt_y</p:attrName>
                                        </p:attrNameLst>
                                      </p:cBhvr>
                                      <p:tavLst>
                                        <p:tav tm="0">
                                          <p:val>
                                            <p:strVal val="ppt_y"/>
                                          </p:val>
                                        </p:tav>
                                        <p:tav tm="100000">
                                          <p:val>
                                            <p:strVal val="ppt_y+0.1"/>
                                          </p:val>
                                        </p:tav>
                                      </p:tavLst>
                                    </p:anim>
                                    <p:anim calcmode="lin" valueType="num">
                                      <p:cBhvr>
                                        <p:cTn id="117" dur="800" accel="100000">
                                          <p:stCondLst>
                                            <p:cond delay="200"/>
                                          </p:stCondLst>
                                        </p:cTn>
                                        <p:tgtEl>
                                          <p:spTgt spid="5122">
                                            <p:txEl>
                                              <p:pRg st="4" end="4"/>
                                            </p:txEl>
                                          </p:spTgt>
                                        </p:tgtEl>
                                        <p:attrNameLst>
                                          <p:attrName>ppt_x</p:attrName>
                                        </p:attrNameLst>
                                      </p:cBhvr>
                                      <p:tavLst>
                                        <p:tav tm="0">
                                          <p:val>
                                            <p:strVal val="ppt_x"/>
                                          </p:val>
                                        </p:tav>
                                        <p:tav tm="100000">
                                          <p:val>
                                            <p:strVal val="ppt_x+0.4+0.05"/>
                                          </p:val>
                                        </p:tav>
                                      </p:tavLst>
                                    </p:anim>
                                    <p:anim calcmode="lin" valueType="num">
                                      <p:cBhvr>
                                        <p:cTn id="118" dur="800" accel="100000">
                                          <p:stCondLst>
                                            <p:cond delay="200"/>
                                          </p:stCondLst>
                                        </p:cTn>
                                        <p:tgtEl>
                                          <p:spTgt spid="5122">
                                            <p:txEl>
                                              <p:pRg st="4" end="4"/>
                                            </p:txEl>
                                          </p:spTgt>
                                        </p:tgtEl>
                                        <p:attrNameLst>
                                          <p:attrName>ppt_y</p:attrName>
                                        </p:attrNameLst>
                                      </p:cBhvr>
                                      <p:tavLst>
                                        <p:tav tm="0">
                                          <p:val>
                                            <p:strVal val="ppt_y"/>
                                          </p:val>
                                        </p:tav>
                                        <p:tav tm="100000">
                                          <p:val>
                                            <p:strVal val="ppt_y-0.4-0.1"/>
                                          </p:val>
                                        </p:tav>
                                      </p:tavLst>
                                    </p:anim>
                                    <p:set>
                                      <p:cBhvr>
                                        <p:cTn id="119" dur="1" fill="hold">
                                          <p:stCondLst>
                                            <p:cond delay="999"/>
                                          </p:stCondLst>
                                        </p:cTn>
                                        <p:tgtEl>
                                          <p:spTgt spid="5122">
                                            <p:txEl>
                                              <p:pRg st="4" end="4"/>
                                            </p:txEl>
                                          </p:spTgt>
                                        </p:tgtEl>
                                        <p:attrNameLst>
                                          <p:attrName>style.visibility</p:attrName>
                                        </p:attrNameLst>
                                      </p:cBhvr>
                                      <p:to>
                                        <p:strVal val="hidden"/>
                                      </p:to>
                                    </p:set>
                                  </p:childTnLst>
                                </p:cTn>
                              </p:par>
                              <p:par>
                                <p:cTn id="120" presetID="30" presetClass="exit" presetSubtype="0" fill="hold" nodeType="withEffect">
                                  <p:stCondLst>
                                    <p:cond delay="0"/>
                                  </p:stCondLst>
                                  <p:childTnLst>
                                    <p:animEffect transition="out" filter="fade">
                                      <p:cBhvr>
                                        <p:cTn id="121" dur="800" accel="100000">
                                          <p:stCondLst>
                                            <p:cond delay="200"/>
                                          </p:stCondLst>
                                        </p:cTn>
                                        <p:tgtEl>
                                          <p:spTgt spid="5122">
                                            <p:txEl>
                                              <p:pRg st="5" end="5"/>
                                            </p:txEl>
                                          </p:spTgt>
                                        </p:tgtEl>
                                      </p:cBhvr>
                                    </p:animEffect>
                                    <p:anim calcmode="lin" valueType="num">
                                      <p:cBhvr>
                                        <p:cTn id="122" dur="800" accel="100000">
                                          <p:stCondLst>
                                            <p:cond delay="200"/>
                                          </p:stCondLst>
                                        </p:cTn>
                                        <p:tgtEl>
                                          <p:spTgt spid="5122">
                                            <p:txEl>
                                              <p:pRg st="5" end="5"/>
                                            </p:txEl>
                                          </p:spTgt>
                                        </p:tgtEl>
                                        <p:attrNameLst>
                                          <p:attrName>style.rotation</p:attrName>
                                        </p:attrNameLst>
                                      </p:cBhvr>
                                      <p:tavLst>
                                        <p:tav tm="0">
                                          <p:val>
                                            <p:fltVal val="0"/>
                                          </p:val>
                                        </p:tav>
                                        <p:tav tm="100000">
                                          <p:val>
                                            <p:fltVal val="-90"/>
                                          </p:val>
                                        </p:tav>
                                      </p:tavLst>
                                    </p:anim>
                                    <p:anim calcmode="lin" valueType="num">
                                      <p:cBhvr>
                                        <p:cTn id="123" dur="200" decel="100000"/>
                                        <p:tgtEl>
                                          <p:spTgt spid="5122">
                                            <p:txEl>
                                              <p:pRg st="5" end="5"/>
                                            </p:txEl>
                                          </p:spTgt>
                                        </p:tgtEl>
                                        <p:attrNameLst>
                                          <p:attrName>ppt_x</p:attrName>
                                        </p:attrNameLst>
                                      </p:cBhvr>
                                      <p:tavLst>
                                        <p:tav tm="0">
                                          <p:val>
                                            <p:strVal val="ppt_x"/>
                                          </p:val>
                                        </p:tav>
                                        <p:tav tm="100000">
                                          <p:val>
                                            <p:strVal val="ppt_x-0.05"/>
                                          </p:val>
                                        </p:tav>
                                      </p:tavLst>
                                    </p:anim>
                                    <p:anim calcmode="lin" valueType="num">
                                      <p:cBhvr>
                                        <p:cTn id="124" dur="200" decel="100000"/>
                                        <p:tgtEl>
                                          <p:spTgt spid="5122">
                                            <p:txEl>
                                              <p:pRg st="5" end="5"/>
                                            </p:txEl>
                                          </p:spTgt>
                                        </p:tgtEl>
                                        <p:attrNameLst>
                                          <p:attrName>ppt_y</p:attrName>
                                        </p:attrNameLst>
                                      </p:cBhvr>
                                      <p:tavLst>
                                        <p:tav tm="0">
                                          <p:val>
                                            <p:strVal val="ppt_y"/>
                                          </p:val>
                                        </p:tav>
                                        <p:tav tm="100000">
                                          <p:val>
                                            <p:strVal val="ppt_y+0.1"/>
                                          </p:val>
                                        </p:tav>
                                      </p:tavLst>
                                    </p:anim>
                                    <p:anim calcmode="lin" valueType="num">
                                      <p:cBhvr>
                                        <p:cTn id="125" dur="800" accel="100000">
                                          <p:stCondLst>
                                            <p:cond delay="200"/>
                                          </p:stCondLst>
                                        </p:cTn>
                                        <p:tgtEl>
                                          <p:spTgt spid="5122">
                                            <p:txEl>
                                              <p:pRg st="5" end="5"/>
                                            </p:txEl>
                                          </p:spTgt>
                                        </p:tgtEl>
                                        <p:attrNameLst>
                                          <p:attrName>ppt_x</p:attrName>
                                        </p:attrNameLst>
                                      </p:cBhvr>
                                      <p:tavLst>
                                        <p:tav tm="0">
                                          <p:val>
                                            <p:strVal val="ppt_x"/>
                                          </p:val>
                                        </p:tav>
                                        <p:tav tm="100000">
                                          <p:val>
                                            <p:strVal val="ppt_x+0.4+0.05"/>
                                          </p:val>
                                        </p:tav>
                                      </p:tavLst>
                                    </p:anim>
                                    <p:anim calcmode="lin" valueType="num">
                                      <p:cBhvr>
                                        <p:cTn id="126" dur="800" accel="100000">
                                          <p:stCondLst>
                                            <p:cond delay="200"/>
                                          </p:stCondLst>
                                        </p:cTn>
                                        <p:tgtEl>
                                          <p:spTgt spid="5122">
                                            <p:txEl>
                                              <p:pRg st="5" end="5"/>
                                            </p:txEl>
                                          </p:spTgt>
                                        </p:tgtEl>
                                        <p:attrNameLst>
                                          <p:attrName>ppt_y</p:attrName>
                                        </p:attrNameLst>
                                      </p:cBhvr>
                                      <p:tavLst>
                                        <p:tav tm="0">
                                          <p:val>
                                            <p:strVal val="ppt_y"/>
                                          </p:val>
                                        </p:tav>
                                        <p:tav tm="100000">
                                          <p:val>
                                            <p:strVal val="ppt_y-0.4-0.1"/>
                                          </p:val>
                                        </p:tav>
                                      </p:tavLst>
                                    </p:anim>
                                    <p:set>
                                      <p:cBhvr>
                                        <p:cTn id="127" dur="1" fill="hold">
                                          <p:stCondLst>
                                            <p:cond delay="999"/>
                                          </p:stCondLst>
                                        </p:cTn>
                                        <p:tgtEl>
                                          <p:spTgt spid="5122">
                                            <p:txEl>
                                              <p:pRg st="5" end="5"/>
                                            </p:txEl>
                                          </p:spTgt>
                                        </p:tgtEl>
                                        <p:attrNameLst>
                                          <p:attrName>style.visibility</p:attrName>
                                        </p:attrNameLst>
                                      </p:cBhvr>
                                      <p:to>
                                        <p:strVal val="hidden"/>
                                      </p:to>
                                    </p:set>
                                  </p:childTnLst>
                                </p:cTn>
                              </p:par>
                              <p:par>
                                <p:cTn id="128" presetID="30" presetClass="exit" presetSubtype="0" fill="hold" nodeType="withEffect">
                                  <p:stCondLst>
                                    <p:cond delay="0"/>
                                  </p:stCondLst>
                                  <p:childTnLst>
                                    <p:animEffect transition="out" filter="fade">
                                      <p:cBhvr>
                                        <p:cTn id="129" dur="800" accel="100000">
                                          <p:stCondLst>
                                            <p:cond delay="200"/>
                                          </p:stCondLst>
                                        </p:cTn>
                                        <p:tgtEl>
                                          <p:spTgt spid="5122">
                                            <p:txEl>
                                              <p:pRg st="6" end="6"/>
                                            </p:txEl>
                                          </p:spTgt>
                                        </p:tgtEl>
                                      </p:cBhvr>
                                    </p:animEffect>
                                    <p:anim calcmode="lin" valueType="num">
                                      <p:cBhvr>
                                        <p:cTn id="130" dur="800" accel="100000">
                                          <p:stCondLst>
                                            <p:cond delay="200"/>
                                          </p:stCondLst>
                                        </p:cTn>
                                        <p:tgtEl>
                                          <p:spTgt spid="5122">
                                            <p:txEl>
                                              <p:pRg st="6" end="6"/>
                                            </p:txEl>
                                          </p:spTgt>
                                        </p:tgtEl>
                                        <p:attrNameLst>
                                          <p:attrName>style.rotation</p:attrName>
                                        </p:attrNameLst>
                                      </p:cBhvr>
                                      <p:tavLst>
                                        <p:tav tm="0">
                                          <p:val>
                                            <p:fltVal val="0"/>
                                          </p:val>
                                        </p:tav>
                                        <p:tav tm="100000">
                                          <p:val>
                                            <p:fltVal val="-90"/>
                                          </p:val>
                                        </p:tav>
                                      </p:tavLst>
                                    </p:anim>
                                    <p:anim calcmode="lin" valueType="num">
                                      <p:cBhvr>
                                        <p:cTn id="131" dur="200" decel="100000"/>
                                        <p:tgtEl>
                                          <p:spTgt spid="5122">
                                            <p:txEl>
                                              <p:pRg st="6" end="6"/>
                                            </p:txEl>
                                          </p:spTgt>
                                        </p:tgtEl>
                                        <p:attrNameLst>
                                          <p:attrName>ppt_x</p:attrName>
                                        </p:attrNameLst>
                                      </p:cBhvr>
                                      <p:tavLst>
                                        <p:tav tm="0">
                                          <p:val>
                                            <p:strVal val="ppt_x"/>
                                          </p:val>
                                        </p:tav>
                                        <p:tav tm="100000">
                                          <p:val>
                                            <p:strVal val="ppt_x-0.05"/>
                                          </p:val>
                                        </p:tav>
                                      </p:tavLst>
                                    </p:anim>
                                    <p:anim calcmode="lin" valueType="num">
                                      <p:cBhvr>
                                        <p:cTn id="132" dur="200" decel="100000"/>
                                        <p:tgtEl>
                                          <p:spTgt spid="5122">
                                            <p:txEl>
                                              <p:pRg st="6" end="6"/>
                                            </p:txEl>
                                          </p:spTgt>
                                        </p:tgtEl>
                                        <p:attrNameLst>
                                          <p:attrName>ppt_y</p:attrName>
                                        </p:attrNameLst>
                                      </p:cBhvr>
                                      <p:tavLst>
                                        <p:tav tm="0">
                                          <p:val>
                                            <p:strVal val="ppt_y"/>
                                          </p:val>
                                        </p:tav>
                                        <p:tav tm="100000">
                                          <p:val>
                                            <p:strVal val="ppt_y+0.1"/>
                                          </p:val>
                                        </p:tav>
                                      </p:tavLst>
                                    </p:anim>
                                    <p:anim calcmode="lin" valueType="num">
                                      <p:cBhvr>
                                        <p:cTn id="133" dur="800" accel="100000">
                                          <p:stCondLst>
                                            <p:cond delay="200"/>
                                          </p:stCondLst>
                                        </p:cTn>
                                        <p:tgtEl>
                                          <p:spTgt spid="5122">
                                            <p:txEl>
                                              <p:pRg st="6" end="6"/>
                                            </p:txEl>
                                          </p:spTgt>
                                        </p:tgtEl>
                                        <p:attrNameLst>
                                          <p:attrName>ppt_x</p:attrName>
                                        </p:attrNameLst>
                                      </p:cBhvr>
                                      <p:tavLst>
                                        <p:tav tm="0">
                                          <p:val>
                                            <p:strVal val="ppt_x"/>
                                          </p:val>
                                        </p:tav>
                                        <p:tav tm="100000">
                                          <p:val>
                                            <p:strVal val="ppt_x+0.4+0.05"/>
                                          </p:val>
                                        </p:tav>
                                      </p:tavLst>
                                    </p:anim>
                                    <p:anim calcmode="lin" valueType="num">
                                      <p:cBhvr>
                                        <p:cTn id="134" dur="800" accel="100000">
                                          <p:stCondLst>
                                            <p:cond delay="200"/>
                                          </p:stCondLst>
                                        </p:cTn>
                                        <p:tgtEl>
                                          <p:spTgt spid="5122">
                                            <p:txEl>
                                              <p:pRg st="6" end="6"/>
                                            </p:txEl>
                                          </p:spTgt>
                                        </p:tgtEl>
                                        <p:attrNameLst>
                                          <p:attrName>ppt_y</p:attrName>
                                        </p:attrNameLst>
                                      </p:cBhvr>
                                      <p:tavLst>
                                        <p:tav tm="0">
                                          <p:val>
                                            <p:strVal val="ppt_y"/>
                                          </p:val>
                                        </p:tav>
                                        <p:tav tm="100000">
                                          <p:val>
                                            <p:strVal val="ppt_y-0.4-0.1"/>
                                          </p:val>
                                        </p:tav>
                                      </p:tavLst>
                                    </p:anim>
                                    <p:set>
                                      <p:cBhvr>
                                        <p:cTn id="135" dur="1" fill="hold">
                                          <p:stCondLst>
                                            <p:cond delay="999"/>
                                          </p:stCondLst>
                                        </p:cTn>
                                        <p:tgtEl>
                                          <p:spTgt spid="512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strong-vs-weak.jpg"/>
          <p:cNvPicPr>
            <a:picLocks noChangeAspect="1"/>
          </p:cNvPicPr>
          <p:nvPr/>
        </p:nvPicPr>
        <p:blipFill>
          <a:blip r:embed="rId2" cstate="print"/>
          <a:srcRect/>
          <a:stretch>
            <a:fillRect/>
          </a:stretch>
        </p:blipFill>
        <p:spPr bwMode="auto">
          <a:xfrm>
            <a:off x="0" y="-38100"/>
            <a:ext cx="9144000" cy="6934200"/>
          </a:xfrm>
          <a:prstGeom prst="rect">
            <a:avLst/>
          </a:prstGeom>
          <a:noFill/>
          <a:ln w="9525">
            <a:noFill/>
            <a:miter lim="800000"/>
            <a:headEnd/>
            <a:tailEnd/>
          </a:ln>
        </p:spPr>
      </p:pic>
      <p:sp>
        <p:nvSpPr>
          <p:cNvPr id="58371"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p:txBody>
          <a:bodyPr/>
          <a:lstStyle/>
          <a:p>
            <a:r>
              <a:rPr lang="ro-RO" smtClean="0">
                <a:solidFill>
                  <a:srgbClr val="666633"/>
                </a:solidFill>
              </a:rPr>
              <a:t>	</a:t>
            </a:r>
            <a:r>
              <a:rPr lang="ro-RO" sz="5400" b="1" smtClean="0">
                <a:solidFill>
                  <a:srgbClr val="663300"/>
                </a:solidFill>
              </a:rPr>
              <a:t>S</a:t>
            </a:r>
            <a:r>
              <a:rPr lang="ro-RO" sz="4400" b="1" smtClean="0">
                <a:solidFill>
                  <a:srgbClr val="666633"/>
                </a:solidFill>
              </a:rPr>
              <a:t>ărac în resurse</a:t>
            </a:r>
            <a:endParaRPr lang="en-US" sz="4400" b="1" smtClean="0">
              <a:solidFill>
                <a:srgbClr val="666633"/>
              </a:solidFill>
            </a:endParaRPr>
          </a:p>
          <a:p>
            <a:r>
              <a:rPr lang="ro-RO" smtClean="0">
                <a:solidFill>
                  <a:srgbClr val="666633"/>
                </a:solidFill>
              </a:rPr>
              <a:t>	</a:t>
            </a:r>
            <a:r>
              <a:rPr lang="ro-RO" sz="5400" b="1" smtClean="0">
                <a:solidFill>
                  <a:srgbClr val="663300"/>
                </a:solidFill>
              </a:rPr>
              <a:t>L</a:t>
            </a:r>
            <a:r>
              <a:rPr lang="ro-RO" sz="5400" b="1" smtClean="0">
                <a:solidFill>
                  <a:srgbClr val="666633"/>
                </a:solidFill>
              </a:rPr>
              <a:t>aş</a:t>
            </a:r>
            <a:endParaRPr lang="en-US" sz="5400" b="1" smtClean="0">
              <a:solidFill>
                <a:srgbClr val="666633"/>
              </a:solidFill>
            </a:endParaRPr>
          </a:p>
          <a:p>
            <a:r>
              <a:rPr lang="ro-RO" smtClean="0">
                <a:solidFill>
                  <a:srgbClr val="666633"/>
                </a:solidFill>
              </a:rPr>
              <a:t>	</a:t>
            </a:r>
            <a:r>
              <a:rPr lang="ro-RO" sz="5400" b="1" smtClean="0">
                <a:solidFill>
                  <a:srgbClr val="663300"/>
                </a:solidFill>
              </a:rPr>
              <a:t>A</a:t>
            </a:r>
            <a:r>
              <a:rPr lang="ro-RO" sz="4400" b="1" smtClean="0">
                <a:solidFill>
                  <a:srgbClr val="666633"/>
                </a:solidFill>
              </a:rPr>
              <a:t>nemic</a:t>
            </a:r>
            <a:endParaRPr lang="en-US" b="1" smtClean="0">
              <a:solidFill>
                <a:srgbClr val="666633"/>
              </a:solidFill>
            </a:endParaRPr>
          </a:p>
          <a:p>
            <a:r>
              <a:rPr lang="ro-RO" b="1" smtClean="0">
                <a:solidFill>
                  <a:srgbClr val="666633"/>
                </a:solidFill>
              </a:rPr>
              <a:t>	</a:t>
            </a:r>
            <a:r>
              <a:rPr lang="ro-RO" sz="5400" b="1" smtClean="0">
                <a:solidFill>
                  <a:srgbClr val="663300"/>
                </a:solidFill>
              </a:rPr>
              <a:t>B</a:t>
            </a:r>
            <a:r>
              <a:rPr lang="ro-RO" sz="4400" b="1" smtClean="0">
                <a:solidFill>
                  <a:srgbClr val="666633"/>
                </a:solidFill>
              </a:rPr>
              <a:t>locat</a:t>
            </a:r>
            <a:endParaRPr lang="en-US" sz="4400" b="1" smtClean="0">
              <a:solidFill>
                <a:srgbClr val="666633"/>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1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1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14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amond(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xit" presetSubtype="16" fill="hold" nodeType="clickEffect">
                                  <p:stCondLst>
                                    <p:cond delay="0"/>
                                  </p:stCondLst>
                                  <p:childTnLst>
                                    <p:animEffect transition="out" filter="diamond(in)">
                                      <p:cBhvr>
                                        <p:cTn id="39" dur="2000"/>
                                        <p:tgtEl>
                                          <p:spTgt spid="6147">
                                            <p:txEl>
                                              <p:pRg st="0" end="0"/>
                                            </p:txEl>
                                          </p:spTgt>
                                        </p:tgtEl>
                                      </p:cBhvr>
                                    </p:animEffect>
                                    <p:set>
                                      <p:cBhvr>
                                        <p:cTn id="40" dur="1" fill="hold">
                                          <p:stCondLst>
                                            <p:cond delay="1999"/>
                                          </p:stCondLst>
                                        </p:cTn>
                                        <p:tgtEl>
                                          <p:spTgt spid="6147">
                                            <p:txEl>
                                              <p:pRg st="0" end="0"/>
                                            </p:txEl>
                                          </p:spTgt>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2000"/>
                                        <p:tgtEl>
                                          <p:spTgt spid="6147">
                                            <p:txEl>
                                              <p:pRg st="1" end="1"/>
                                            </p:txEl>
                                          </p:spTgt>
                                        </p:tgtEl>
                                      </p:cBhvr>
                                    </p:animEffect>
                                    <p:set>
                                      <p:cBhvr>
                                        <p:cTn id="43" dur="1" fill="hold">
                                          <p:stCondLst>
                                            <p:cond delay="1999"/>
                                          </p:stCondLst>
                                        </p:cTn>
                                        <p:tgtEl>
                                          <p:spTgt spid="6147">
                                            <p:txEl>
                                              <p:pRg st="1" end="1"/>
                                            </p:txEl>
                                          </p:spTgt>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2000"/>
                                        <p:tgtEl>
                                          <p:spTgt spid="6147">
                                            <p:txEl>
                                              <p:pRg st="2" end="2"/>
                                            </p:txEl>
                                          </p:spTgt>
                                        </p:tgtEl>
                                      </p:cBhvr>
                                    </p:animEffect>
                                    <p:set>
                                      <p:cBhvr>
                                        <p:cTn id="46" dur="1" fill="hold">
                                          <p:stCondLst>
                                            <p:cond delay="1999"/>
                                          </p:stCondLst>
                                        </p:cTn>
                                        <p:tgtEl>
                                          <p:spTgt spid="6147">
                                            <p:txEl>
                                              <p:pRg st="2" end="2"/>
                                            </p:txEl>
                                          </p:spTgt>
                                        </p:tgtEl>
                                        <p:attrNameLst>
                                          <p:attrName>style.visibility</p:attrName>
                                        </p:attrNameLst>
                                      </p:cBhvr>
                                      <p:to>
                                        <p:strVal val="hidden"/>
                                      </p:to>
                                    </p:set>
                                  </p:childTnLst>
                                </p:cTn>
                              </p:par>
                              <p:par>
                                <p:cTn id="47" presetID="8" presetClass="exit" presetSubtype="16" fill="hold" nodeType="withEffect">
                                  <p:stCondLst>
                                    <p:cond delay="0"/>
                                  </p:stCondLst>
                                  <p:childTnLst>
                                    <p:animEffect transition="out" filter="diamond(in)">
                                      <p:cBhvr>
                                        <p:cTn id="48" dur="2000"/>
                                        <p:tgtEl>
                                          <p:spTgt spid="6147">
                                            <p:txEl>
                                              <p:pRg st="3" end="3"/>
                                            </p:txEl>
                                          </p:spTgt>
                                        </p:tgtEl>
                                      </p:cBhvr>
                                    </p:animEffect>
                                    <p:set>
                                      <p:cBhvr>
                                        <p:cTn id="49" dur="1" fill="hold">
                                          <p:stCondLst>
                                            <p:cond delay="1999"/>
                                          </p:stCondLst>
                                        </p:cTn>
                                        <p:tgtEl>
                                          <p:spTgt spid="614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void_001.png"/>
          <p:cNvPicPr>
            <a:picLocks noGrp="1" noChangeAspect="1"/>
          </p:cNvPicPr>
          <p:nvPr>
            <p:ph idx="1"/>
          </p:nvPr>
        </p:nvPicPr>
        <p:blipFill>
          <a:blip r:embed="rId2" cstate="print"/>
          <a:srcRect/>
          <a:stretch>
            <a:fillRect/>
          </a:stretch>
        </p:blipFill>
        <p:spPr>
          <a:xfrm>
            <a:off x="-427038" y="0"/>
            <a:ext cx="9875838" cy="76311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op.jpg"/>
          <p:cNvPicPr>
            <a:picLocks noGrp="1" noChangeAspect="1"/>
          </p:cNvPicPr>
          <p:nvPr>
            <p:ph idx="1"/>
          </p:nvPr>
        </p:nvPicPr>
        <p:blipFill>
          <a:blip r:embed="rId2" cstate="print"/>
          <a:srcRect/>
          <a:stretch>
            <a:fillRect/>
          </a:stretch>
        </p:blipFill>
        <p:spPr>
          <a:xfrm>
            <a:off x="228600" y="0"/>
            <a:ext cx="863123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fear21.jpg"/>
          <p:cNvPicPr>
            <a:picLocks noChangeAspect="1"/>
          </p:cNvPicPr>
          <p:nvPr/>
        </p:nvPicPr>
        <p:blipFill>
          <a:blip r:embed="rId3" cstate="print"/>
          <a:srcRect/>
          <a:stretch>
            <a:fillRect/>
          </a:stretch>
        </p:blipFill>
        <p:spPr bwMode="auto">
          <a:xfrm>
            <a:off x="0" y="0"/>
            <a:ext cx="9191625" cy="6858000"/>
          </a:xfrm>
          <a:prstGeom prst="rect">
            <a:avLst/>
          </a:prstGeom>
          <a:noFill/>
          <a:ln w="9525">
            <a:noFill/>
            <a:miter lim="800000"/>
            <a:headEnd/>
            <a:tailEnd/>
          </a:ln>
        </p:spPr>
      </p:pic>
      <p:sp>
        <p:nvSpPr>
          <p:cNvPr id="61443" name="Title 1"/>
          <p:cNvSpPr>
            <a:spLocks noGrp="1"/>
          </p:cNvSpPr>
          <p:nvPr>
            <p:ph type="title"/>
          </p:nvPr>
        </p:nvSpPr>
        <p:spPr/>
        <p:txBody>
          <a:bodyPr/>
          <a:lstStyle/>
          <a:p>
            <a:r>
              <a:rPr lang="ro-RO" smtClean="0"/>
              <a:t>FRPFICA</a:t>
            </a:r>
            <a:endParaRPr lang="en-US" smtClean="0"/>
          </a:p>
        </p:txBody>
      </p:sp>
      <p:sp>
        <p:nvSpPr>
          <p:cNvPr id="7171" name="Content Placeholder 2"/>
          <p:cNvSpPr>
            <a:spLocks noGrp="1"/>
          </p:cNvSpPr>
          <p:nvPr>
            <p:ph idx="1"/>
          </p:nvPr>
        </p:nvSpPr>
        <p:spPr/>
        <p:txBody>
          <a:bodyPr/>
          <a:lstStyle/>
          <a:p>
            <a:r>
              <a:rPr lang="ro-RO" sz="4000" smtClean="0">
                <a:solidFill>
                  <a:srgbClr val="FF6600"/>
                </a:solidFill>
              </a:rPr>
              <a:t>		</a:t>
            </a:r>
            <a:r>
              <a:rPr lang="ro-RO" sz="4800" b="1" smtClean="0">
                <a:solidFill>
                  <a:srgbClr val="CC6600"/>
                </a:solidFill>
              </a:rPr>
              <a:t>F</a:t>
            </a:r>
            <a:r>
              <a:rPr lang="ro-RO" sz="4000" b="1" smtClean="0">
                <a:solidFill>
                  <a:srgbClr val="FF6600"/>
                </a:solidFill>
              </a:rPr>
              <a:t>uziunea</a:t>
            </a:r>
            <a:endParaRPr lang="en-US" sz="4000" b="1" smtClean="0">
              <a:solidFill>
                <a:srgbClr val="FF6600"/>
              </a:solidFill>
            </a:endParaRPr>
          </a:p>
          <a:p>
            <a:r>
              <a:rPr lang="ro-RO" sz="4000" b="1" smtClean="0">
                <a:solidFill>
                  <a:srgbClr val="FF6600"/>
                </a:solidFill>
              </a:rPr>
              <a:t>		</a:t>
            </a:r>
            <a:r>
              <a:rPr lang="ro-RO" sz="4800" b="1" smtClean="0">
                <a:solidFill>
                  <a:srgbClr val="CC6600"/>
                </a:solidFill>
              </a:rPr>
              <a:t>R</a:t>
            </a:r>
            <a:r>
              <a:rPr lang="ro-RO" sz="4000" b="1" smtClean="0">
                <a:solidFill>
                  <a:srgbClr val="FF6600"/>
                </a:solidFill>
              </a:rPr>
              <a:t>enunţarea</a:t>
            </a:r>
            <a:endParaRPr lang="en-US" sz="4000" b="1" smtClean="0">
              <a:solidFill>
                <a:srgbClr val="FF6600"/>
              </a:solidFill>
            </a:endParaRPr>
          </a:p>
          <a:p>
            <a:r>
              <a:rPr lang="ro-RO" sz="4000" b="1" smtClean="0">
                <a:solidFill>
                  <a:srgbClr val="FF6600"/>
                </a:solidFill>
              </a:rPr>
              <a:t>		</a:t>
            </a:r>
            <a:r>
              <a:rPr lang="ro-RO" sz="4800" b="1" smtClean="0">
                <a:solidFill>
                  <a:srgbClr val="CC6600"/>
                </a:solidFill>
              </a:rPr>
              <a:t>I</a:t>
            </a:r>
            <a:r>
              <a:rPr lang="ro-RO" sz="4000" b="1" smtClean="0">
                <a:solidFill>
                  <a:srgbClr val="FF6600"/>
                </a:solidFill>
              </a:rPr>
              <a:t>nhibiţia</a:t>
            </a:r>
            <a:endParaRPr lang="en-US" sz="4000" b="1" smtClean="0">
              <a:solidFill>
                <a:srgbClr val="FF6600"/>
              </a:solidFill>
            </a:endParaRPr>
          </a:p>
          <a:p>
            <a:r>
              <a:rPr lang="ro-RO" sz="4000" b="1" smtClean="0">
                <a:solidFill>
                  <a:srgbClr val="FF6600"/>
                </a:solidFill>
              </a:rPr>
              <a:t>		</a:t>
            </a:r>
            <a:r>
              <a:rPr lang="ro-RO" sz="4800" b="1" smtClean="0">
                <a:solidFill>
                  <a:srgbClr val="CC6600"/>
                </a:solidFill>
              </a:rPr>
              <a:t>C</a:t>
            </a:r>
            <a:r>
              <a:rPr lang="ro-RO" sz="4000" b="1" smtClean="0">
                <a:solidFill>
                  <a:srgbClr val="FF6600"/>
                </a:solidFill>
              </a:rPr>
              <a:t>apitularea</a:t>
            </a:r>
            <a:endParaRPr lang="en-US" sz="4000" b="1" smtClean="0">
              <a:solidFill>
                <a:srgbClr val="FF6600"/>
              </a:solidFill>
            </a:endParaRPr>
          </a:p>
          <a:p>
            <a:r>
              <a:rPr lang="ro-RO" sz="4000" b="1" smtClean="0">
                <a:solidFill>
                  <a:srgbClr val="FF6600"/>
                </a:solidFill>
              </a:rPr>
              <a:t>		</a:t>
            </a:r>
            <a:r>
              <a:rPr lang="ro-RO" sz="4800" b="1" smtClean="0">
                <a:solidFill>
                  <a:srgbClr val="CC6600"/>
                </a:solidFill>
              </a:rPr>
              <a:t>A</a:t>
            </a:r>
            <a:r>
              <a:rPr lang="ro-RO" sz="4000" b="1" smtClean="0">
                <a:solidFill>
                  <a:srgbClr val="FF6600"/>
                </a:solidFill>
              </a:rPr>
              <a:t>dăpostirea</a:t>
            </a:r>
            <a:endParaRPr lang="en-US" sz="4000" b="1" smtClean="0">
              <a:solidFill>
                <a:srgbClr val="FF6600"/>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800" decel="100000"/>
                                        <p:tgtEl>
                                          <p:spTgt spid="7171">
                                            <p:txEl>
                                              <p:pRg st="0" end="0"/>
                                            </p:txEl>
                                          </p:spTgt>
                                        </p:tgtEl>
                                      </p:cBhvr>
                                    </p:animEffect>
                                    <p:anim calcmode="lin" valueType="num">
                                      <p:cBhvr>
                                        <p:cTn id="8" dur="800" decel="100000" fill="hold"/>
                                        <p:tgtEl>
                                          <p:spTgt spid="71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1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1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p:cTn id="17"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7171">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10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71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171">
                                            <p:txEl>
                                              <p:pRg st="3" end="3"/>
                                            </p:txEl>
                                          </p:spTgt>
                                        </p:tgtEl>
                                        <p:attrNameLst>
                                          <p:attrName>style.visibility</p:attrName>
                                        </p:attrNameLst>
                                      </p:cBhvr>
                                      <p:to>
                                        <p:strVal val="visible"/>
                                      </p:to>
                                    </p:set>
                                    <p:animEffect transition="in" filter="diamond(in)">
                                      <p:cBhvr>
                                        <p:cTn id="32" dur="2000"/>
                                        <p:tgtEl>
                                          <p:spTgt spid="717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Effect transition="in" filter="slide(fromBottom)">
                                      <p:cBhvr>
                                        <p:cTn id="37"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onardo.jpg"/>
          <p:cNvPicPr>
            <a:picLocks noGrp="1" noChangeAspect="1"/>
          </p:cNvPicPr>
          <p:nvPr>
            <p:ph idx="1"/>
          </p:nvPr>
        </p:nvPicPr>
        <p:blipFill>
          <a:blip r:embed="rId2" cstate="print"/>
          <a:srcRect/>
          <a:stretch>
            <a:fillRect/>
          </a:stretch>
        </p:blipFill>
        <p:spPr>
          <a:xfrm>
            <a:off x="1828800" y="-14288"/>
            <a:ext cx="5807075" cy="68722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503_Exp_Scream-EX.jpg.CROP.rectangle3-large.jpg"/>
          <p:cNvPicPr>
            <a:picLocks noChangeAspect="1"/>
          </p:cNvPicPr>
          <p:nvPr/>
        </p:nvPicPr>
        <p:blipFill>
          <a:blip r:embed="rId3" cstate="print"/>
          <a:srcRect/>
          <a:stretch>
            <a:fillRect/>
          </a:stretch>
        </p:blipFill>
        <p:spPr bwMode="auto">
          <a:xfrm>
            <a:off x="68263" y="0"/>
            <a:ext cx="9007475" cy="6858000"/>
          </a:xfrm>
          <a:prstGeom prst="rect">
            <a:avLst/>
          </a:prstGeom>
          <a:noFill/>
          <a:ln w="9525">
            <a:noFill/>
            <a:miter lim="800000"/>
            <a:headEnd/>
            <a:tailEnd/>
          </a:ln>
        </p:spPr>
      </p:pic>
      <p:sp>
        <p:nvSpPr>
          <p:cNvPr id="62467"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457200" y="1600200"/>
            <a:ext cx="8229600" cy="5257800"/>
          </a:xfrm>
        </p:spPr>
        <p:txBody>
          <a:bodyPr/>
          <a:lstStyle/>
          <a:p>
            <a:r>
              <a:rPr lang="ro-RO" smtClean="0">
                <a:solidFill>
                  <a:srgbClr val="660033"/>
                </a:solidFill>
              </a:rPr>
              <a:t>		</a:t>
            </a:r>
            <a:r>
              <a:rPr lang="ro-RO" sz="5400" b="1" smtClean="0">
                <a:solidFill>
                  <a:srgbClr val="800000"/>
                </a:solidFill>
              </a:rPr>
              <a:t>P</a:t>
            </a:r>
            <a:r>
              <a:rPr lang="ro-RO" smtClean="0">
                <a:solidFill>
                  <a:srgbClr val="660033"/>
                </a:solidFill>
              </a:rPr>
              <a:t>ierderea controlului</a:t>
            </a:r>
            <a:endParaRPr lang="en-US" smtClean="0">
              <a:solidFill>
                <a:srgbClr val="660033"/>
              </a:solidFill>
            </a:endParaRPr>
          </a:p>
          <a:p>
            <a:r>
              <a:rPr lang="ro-RO" smtClean="0">
                <a:solidFill>
                  <a:srgbClr val="660033"/>
                </a:solidFill>
              </a:rPr>
              <a:t>		</a:t>
            </a:r>
            <a:r>
              <a:rPr lang="ro-RO" sz="4400" b="1" smtClean="0">
                <a:solidFill>
                  <a:srgbClr val="800000"/>
                </a:solidFill>
              </a:rPr>
              <a:t>A</a:t>
            </a:r>
            <a:r>
              <a:rPr lang="ro-RO" smtClean="0">
                <a:solidFill>
                  <a:srgbClr val="660033"/>
                </a:solidFill>
              </a:rPr>
              <a:t>ngoasa</a:t>
            </a:r>
            <a:endParaRPr lang="en-US" smtClean="0">
              <a:solidFill>
                <a:srgbClr val="660033"/>
              </a:solidFill>
            </a:endParaRPr>
          </a:p>
          <a:p>
            <a:r>
              <a:rPr lang="ro-RO" smtClean="0">
                <a:solidFill>
                  <a:srgbClr val="660033"/>
                </a:solidFill>
              </a:rPr>
              <a:t>		</a:t>
            </a:r>
            <a:r>
              <a:rPr lang="ro-RO" sz="4800" b="1" smtClean="0">
                <a:solidFill>
                  <a:srgbClr val="800000"/>
                </a:solidFill>
              </a:rPr>
              <a:t>N</a:t>
            </a:r>
            <a:r>
              <a:rPr lang="ro-RO" smtClean="0">
                <a:solidFill>
                  <a:srgbClr val="660033"/>
                </a:solidFill>
              </a:rPr>
              <a:t>eputinţa</a:t>
            </a:r>
            <a:endParaRPr lang="en-US" smtClean="0">
              <a:solidFill>
                <a:srgbClr val="660033"/>
              </a:solidFill>
            </a:endParaRPr>
          </a:p>
          <a:p>
            <a:r>
              <a:rPr lang="ro-RO" smtClean="0">
                <a:solidFill>
                  <a:srgbClr val="660033"/>
                </a:solidFill>
              </a:rPr>
              <a:t>		</a:t>
            </a:r>
            <a:r>
              <a:rPr lang="ro-RO" sz="4800" b="1" smtClean="0">
                <a:solidFill>
                  <a:srgbClr val="800000"/>
                </a:solidFill>
              </a:rPr>
              <a:t>I</a:t>
            </a:r>
            <a:r>
              <a:rPr lang="ro-RO" smtClean="0">
                <a:solidFill>
                  <a:srgbClr val="660033"/>
                </a:solidFill>
              </a:rPr>
              <a:t>ntoleranţa</a:t>
            </a:r>
            <a:endParaRPr lang="en-US" smtClean="0">
              <a:solidFill>
                <a:srgbClr val="660033"/>
              </a:solidFill>
            </a:endParaRPr>
          </a:p>
          <a:p>
            <a:r>
              <a:rPr lang="ro-RO" smtClean="0">
                <a:solidFill>
                  <a:srgbClr val="660033"/>
                </a:solidFill>
              </a:rPr>
              <a:t>		</a:t>
            </a:r>
            <a:r>
              <a:rPr lang="ro-RO" sz="4800" b="1" smtClean="0">
                <a:solidFill>
                  <a:srgbClr val="800000"/>
                </a:solidFill>
              </a:rPr>
              <a:t>C</a:t>
            </a:r>
            <a:r>
              <a:rPr lang="ro-RO" smtClean="0">
                <a:solidFill>
                  <a:srgbClr val="660033"/>
                </a:solidFill>
              </a:rPr>
              <a:t>atastrofizarea</a:t>
            </a:r>
            <a:endParaRPr lang="en-US" smtClean="0">
              <a:solidFill>
                <a:srgbClr val="660033"/>
              </a:solidFill>
            </a:endParaRPr>
          </a:p>
          <a:p>
            <a:r>
              <a:rPr lang="ro-RO" smtClean="0">
                <a:solidFill>
                  <a:srgbClr val="660033"/>
                </a:solidFill>
              </a:rPr>
              <a:t>		</a:t>
            </a:r>
            <a:r>
              <a:rPr lang="ro-RO" sz="4800" b="1" smtClean="0">
                <a:solidFill>
                  <a:srgbClr val="800000"/>
                </a:solidFill>
              </a:rPr>
              <a:t>A</a:t>
            </a:r>
            <a:r>
              <a:rPr lang="ro-RO" smtClean="0">
                <a:solidFill>
                  <a:srgbClr val="660033"/>
                </a:solidFill>
              </a:rPr>
              <a:t>gitaţia</a:t>
            </a:r>
            <a:endParaRPr lang="en-US" smtClean="0">
              <a:solidFill>
                <a:srgbClr val="660033"/>
              </a:solidFill>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770" decel="100000"/>
                                        <p:tgtEl>
                                          <p:spTgt spid="4"/>
                                        </p:tgtEl>
                                      </p:cBhvr>
                                    </p:animEffect>
                                    <p:animScale>
                                      <p:cBhvr>
                                        <p:cTn id="74" dur="770" decel="100000"/>
                                        <p:tgtEl>
                                          <p:spTgt spid="4"/>
                                        </p:tgtEl>
                                      </p:cBhvr>
                                      <p:from x="10000" y="10000"/>
                                      <p:to x="200000" y="450000"/>
                                    </p:animScale>
                                    <p:animScale>
                                      <p:cBhvr>
                                        <p:cTn id="75" dur="1230" accel="100000" fill="hold">
                                          <p:stCondLst>
                                            <p:cond delay="770"/>
                                          </p:stCondLst>
                                        </p:cTn>
                                        <p:tgtEl>
                                          <p:spTgt spid="4"/>
                                        </p:tgtEl>
                                      </p:cBhvr>
                                      <p:from x="200000" y="450000"/>
                                      <p:to x="100000" y="100000"/>
                                    </p:animScale>
                                    <p:set>
                                      <p:cBhvr>
                                        <p:cTn id="76" dur="770" fill="hold"/>
                                        <p:tgtEl>
                                          <p:spTgt spid="4"/>
                                        </p:tgtEl>
                                        <p:attrNameLst>
                                          <p:attrName>ppt_x</p:attrName>
                                        </p:attrNameLst>
                                      </p:cBhvr>
                                      <p:to>
                                        <p:strVal val="(0.5)"/>
                                      </p:to>
                                    </p:set>
                                    <p:anim from="(0.5)" to="(#ppt_x)" calcmode="lin" valueType="num">
                                      <p:cBhvr>
                                        <p:cTn id="77" dur="1230" accel="100000" fill="hold">
                                          <p:stCondLst>
                                            <p:cond delay="770"/>
                                          </p:stCondLst>
                                        </p:cTn>
                                        <p:tgtEl>
                                          <p:spTgt spid="4"/>
                                        </p:tgtEl>
                                        <p:attrNameLst>
                                          <p:attrName>ppt_x</p:attrName>
                                        </p:attrNameLst>
                                      </p:cBhvr>
                                    </p:anim>
                                    <p:set>
                                      <p:cBhvr>
                                        <p:cTn id="78" dur="770" fill="hold"/>
                                        <p:tgtEl>
                                          <p:spTgt spid="4"/>
                                        </p:tgtEl>
                                        <p:attrNameLst>
                                          <p:attrName>ppt_y</p:attrName>
                                        </p:attrNameLst>
                                      </p:cBhvr>
                                      <p:to>
                                        <p:strVal val="(#ppt_y+0.4)"/>
                                      </p:to>
                                    </p:set>
                                    <p:anim from="(#ppt_y+0.4)" to="(#ppt_y)" calcmode="lin" valueType="num">
                                      <p:cBhvr>
                                        <p:cTn id="79" dur="1230" accel="100000" fill="hold">
                                          <p:stCondLst>
                                            <p:cond delay="770"/>
                                          </p:stCondLst>
                                        </p:cTn>
                                        <p:tgtEl>
                                          <p:spTgt spid="4"/>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15" presetClass="exit" presetSubtype="0" fill="hold" nodeType="clickEffect">
                                  <p:stCondLst>
                                    <p:cond delay="0"/>
                                  </p:stCondLst>
                                  <p:childTnLst>
                                    <p:anim calcmode="lin" valueType="num">
                                      <p:cBhvr>
                                        <p:cTn id="83" dur="1000"/>
                                        <p:tgtEl>
                                          <p:spTgt spid="3">
                                            <p:txEl>
                                              <p:pRg st="0" end="0"/>
                                            </p:txEl>
                                          </p:spTgt>
                                        </p:tgtEl>
                                        <p:attrNameLst>
                                          <p:attrName>ppt_w</p:attrName>
                                        </p:attrNameLst>
                                      </p:cBhvr>
                                      <p:tavLst>
                                        <p:tav tm="0">
                                          <p:val>
                                            <p:strVal val="ppt_w"/>
                                          </p:val>
                                        </p:tav>
                                        <p:tav tm="100000">
                                          <p:val>
                                            <p:fltVal val="0"/>
                                          </p:val>
                                        </p:tav>
                                      </p:tavLst>
                                    </p:anim>
                                    <p:anim calcmode="lin" valueType="num">
                                      <p:cBhvr>
                                        <p:cTn id="84" dur="1000"/>
                                        <p:tgtEl>
                                          <p:spTgt spid="3">
                                            <p:txEl>
                                              <p:pRg st="0" end="0"/>
                                            </p:txEl>
                                          </p:spTgt>
                                        </p:tgtEl>
                                        <p:attrNameLst>
                                          <p:attrName>ppt_h</p:attrName>
                                        </p:attrNameLst>
                                      </p:cBhvr>
                                      <p:tavLst>
                                        <p:tav tm="0">
                                          <p:val>
                                            <p:strVal val="ppt_h"/>
                                          </p:val>
                                        </p:tav>
                                        <p:tav tm="100000">
                                          <p:val>
                                            <p:fltVal val="0"/>
                                          </p:val>
                                        </p:tav>
                                      </p:tavLst>
                                    </p:anim>
                                    <p:anim calcmode="lin" valueType="num">
                                      <p:cBhvr>
                                        <p:cTn id="85" dur="1000"/>
                                        <p:tgtEl>
                                          <p:spTgt spid="3">
                                            <p:txEl>
                                              <p:pRg st="0" end="0"/>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6" dur="1000"/>
                                        <p:tgtEl>
                                          <p:spTgt spid="3">
                                            <p:txEl>
                                              <p:pRg st="0" end="0"/>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7" dur="1" fill="hold">
                                          <p:stCondLst>
                                            <p:cond delay="999"/>
                                          </p:stCondLst>
                                        </p:cTn>
                                        <p:tgtEl>
                                          <p:spTgt spid="3">
                                            <p:txEl>
                                              <p:pRg st="0" end="0"/>
                                            </p:txEl>
                                          </p:spTgt>
                                        </p:tgtEl>
                                        <p:attrNameLst>
                                          <p:attrName>style.visibility</p:attrName>
                                        </p:attrNameLst>
                                      </p:cBhvr>
                                      <p:to>
                                        <p:strVal val="hidden"/>
                                      </p:to>
                                    </p:set>
                                  </p:childTnLst>
                                </p:cTn>
                              </p:par>
                              <p:par>
                                <p:cTn id="88" presetID="15" presetClass="exit" presetSubtype="0" fill="hold" nodeType="withEffect">
                                  <p:stCondLst>
                                    <p:cond delay="0"/>
                                  </p:stCondLst>
                                  <p:childTnLst>
                                    <p:anim calcmode="lin" valueType="num">
                                      <p:cBhvr>
                                        <p:cTn id="89" dur="1000"/>
                                        <p:tgtEl>
                                          <p:spTgt spid="3">
                                            <p:txEl>
                                              <p:pRg st="1" end="1"/>
                                            </p:txEl>
                                          </p:spTgt>
                                        </p:tgtEl>
                                        <p:attrNameLst>
                                          <p:attrName>ppt_w</p:attrName>
                                        </p:attrNameLst>
                                      </p:cBhvr>
                                      <p:tavLst>
                                        <p:tav tm="0">
                                          <p:val>
                                            <p:strVal val="ppt_w"/>
                                          </p:val>
                                        </p:tav>
                                        <p:tav tm="100000">
                                          <p:val>
                                            <p:fltVal val="0"/>
                                          </p:val>
                                        </p:tav>
                                      </p:tavLst>
                                    </p:anim>
                                    <p:anim calcmode="lin" valueType="num">
                                      <p:cBhvr>
                                        <p:cTn id="90" dur="1000"/>
                                        <p:tgtEl>
                                          <p:spTgt spid="3">
                                            <p:txEl>
                                              <p:pRg st="1" end="1"/>
                                            </p:txEl>
                                          </p:spTgt>
                                        </p:tgtEl>
                                        <p:attrNameLst>
                                          <p:attrName>ppt_h</p:attrName>
                                        </p:attrNameLst>
                                      </p:cBhvr>
                                      <p:tavLst>
                                        <p:tav tm="0">
                                          <p:val>
                                            <p:strVal val="ppt_h"/>
                                          </p:val>
                                        </p:tav>
                                        <p:tav tm="100000">
                                          <p:val>
                                            <p:fltVal val="0"/>
                                          </p:val>
                                        </p:tav>
                                      </p:tavLst>
                                    </p:anim>
                                    <p:anim calcmode="lin" valueType="num">
                                      <p:cBhvr>
                                        <p:cTn id="91"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2"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3" dur="1" fill="hold">
                                          <p:stCondLst>
                                            <p:cond delay="999"/>
                                          </p:stCondLst>
                                        </p:cTn>
                                        <p:tgtEl>
                                          <p:spTgt spid="3">
                                            <p:txEl>
                                              <p:pRg st="1" end="1"/>
                                            </p:txEl>
                                          </p:spTgt>
                                        </p:tgtEl>
                                        <p:attrNameLst>
                                          <p:attrName>style.visibility</p:attrName>
                                        </p:attrNameLst>
                                      </p:cBhvr>
                                      <p:to>
                                        <p:strVal val="hidden"/>
                                      </p:to>
                                    </p:set>
                                  </p:childTnLst>
                                </p:cTn>
                              </p:par>
                              <p:par>
                                <p:cTn id="94" presetID="15" presetClass="exit" presetSubtype="0" fill="hold" nodeType="withEffect">
                                  <p:stCondLst>
                                    <p:cond delay="0"/>
                                  </p:stCondLst>
                                  <p:childTnLst>
                                    <p:anim calcmode="lin" valueType="num">
                                      <p:cBhvr>
                                        <p:cTn id="95" dur="1000"/>
                                        <p:tgtEl>
                                          <p:spTgt spid="3">
                                            <p:txEl>
                                              <p:pRg st="2" end="2"/>
                                            </p:txEl>
                                          </p:spTgt>
                                        </p:tgtEl>
                                        <p:attrNameLst>
                                          <p:attrName>ppt_w</p:attrName>
                                        </p:attrNameLst>
                                      </p:cBhvr>
                                      <p:tavLst>
                                        <p:tav tm="0">
                                          <p:val>
                                            <p:strVal val="ppt_w"/>
                                          </p:val>
                                        </p:tav>
                                        <p:tav tm="100000">
                                          <p:val>
                                            <p:fltVal val="0"/>
                                          </p:val>
                                        </p:tav>
                                      </p:tavLst>
                                    </p:anim>
                                    <p:anim calcmode="lin" valueType="num">
                                      <p:cBhvr>
                                        <p:cTn id="96" dur="1000"/>
                                        <p:tgtEl>
                                          <p:spTgt spid="3">
                                            <p:txEl>
                                              <p:pRg st="2" end="2"/>
                                            </p:txEl>
                                          </p:spTgt>
                                        </p:tgtEl>
                                        <p:attrNameLst>
                                          <p:attrName>ppt_h</p:attrName>
                                        </p:attrNameLst>
                                      </p:cBhvr>
                                      <p:tavLst>
                                        <p:tav tm="0">
                                          <p:val>
                                            <p:strVal val="ppt_h"/>
                                          </p:val>
                                        </p:tav>
                                        <p:tav tm="100000">
                                          <p:val>
                                            <p:fltVal val="0"/>
                                          </p:val>
                                        </p:tav>
                                      </p:tavLst>
                                    </p:anim>
                                    <p:anim calcmode="lin" valueType="num">
                                      <p:cBhvr>
                                        <p:cTn id="97" dur="1000"/>
                                        <p:tgtEl>
                                          <p:spTgt spid="3">
                                            <p:txEl>
                                              <p:pRg st="2" end="2"/>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8" dur="1000"/>
                                        <p:tgtEl>
                                          <p:spTgt spid="3">
                                            <p:txEl>
                                              <p:pRg st="2" end="2"/>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99" dur="1" fill="hold">
                                          <p:stCondLst>
                                            <p:cond delay="999"/>
                                          </p:stCondLst>
                                        </p:cTn>
                                        <p:tgtEl>
                                          <p:spTgt spid="3">
                                            <p:txEl>
                                              <p:pRg st="2" end="2"/>
                                            </p:txEl>
                                          </p:spTgt>
                                        </p:tgtEl>
                                        <p:attrNameLst>
                                          <p:attrName>style.visibility</p:attrName>
                                        </p:attrNameLst>
                                      </p:cBhvr>
                                      <p:to>
                                        <p:strVal val="hidden"/>
                                      </p:to>
                                    </p:set>
                                  </p:childTnLst>
                                </p:cTn>
                              </p:par>
                              <p:par>
                                <p:cTn id="100" presetID="15" presetClass="exit" presetSubtype="0" fill="hold" nodeType="withEffect">
                                  <p:stCondLst>
                                    <p:cond delay="0"/>
                                  </p:stCondLst>
                                  <p:childTnLst>
                                    <p:anim calcmode="lin" valueType="num">
                                      <p:cBhvr>
                                        <p:cTn id="101" dur="1000"/>
                                        <p:tgtEl>
                                          <p:spTgt spid="3">
                                            <p:txEl>
                                              <p:pRg st="3" end="3"/>
                                            </p:txEl>
                                          </p:spTgt>
                                        </p:tgtEl>
                                        <p:attrNameLst>
                                          <p:attrName>ppt_w</p:attrName>
                                        </p:attrNameLst>
                                      </p:cBhvr>
                                      <p:tavLst>
                                        <p:tav tm="0">
                                          <p:val>
                                            <p:strVal val="ppt_w"/>
                                          </p:val>
                                        </p:tav>
                                        <p:tav tm="100000">
                                          <p:val>
                                            <p:fltVal val="0"/>
                                          </p:val>
                                        </p:tav>
                                      </p:tavLst>
                                    </p:anim>
                                    <p:anim calcmode="lin" valueType="num">
                                      <p:cBhvr>
                                        <p:cTn id="102" dur="1000"/>
                                        <p:tgtEl>
                                          <p:spTgt spid="3">
                                            <p:txEl>
                                              <p:pRg st="3" end="3"/>
                                            </p:txEl>
                                          </p:spTgt>
                                        </p:tgtEl>
                                        <p:attrNameLst>
                                          <p:attrName>ppt_h</p:attrName>
                                        </p:attrNameLst>
                                      </p:cBhvr>
                                      <p:tavLst>
                                        <p:tav tm="0">
                                          <p:val>
                                            <p:strVal val="ppt_h"/>
                                          </p:val>
                                        </p:tav>
                                        <p:tav tm="100000">
                                          <p:val>
                                            <p:fltVal val="0"/>
                                          </p:val>
                                        </p:tav>
                                      </p:tavLst>
                                    </p:anim>
                                    <p:anim calcmode="lin" valueType="num">
                                      <p:cBhvr>
                                        <p:cTn id="103" dur="1000"/>
                                        <p:tgtEl>
                                          <p:spTgt spid="3">
                                            <p:txEl>
                                              <p:pRg st="3" end="3"/>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4" dur="1000"/>
                                        <p:tgtEl>
                                          <p:spTgt spid="3">
                                            <p:txEl>
                                              <p:pRg st="3" end="3"/>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5" dur="1" fill="hold">
                                          <p:stCondLst>
                                            <p:cond delay="999"/>
                                          </p:stCondLst>
                                        </p:cTn>
                                        <p:tgtEl>
                                          <p:spTgt spid="3">
                                            <p:txEl>
                                              <p:pRg st="3" end="3"/>
                                            </p:txEl>
                                          </p:spTgt>
                                        </p:tgtEl>
                                        <p:attrNameLst>
                                          <p:attrName>style.visibility</p:attrName>
                                        </p:attrNameLst>
                                      </p:cBhvr>
                                      <p:to>
                                        <p:strVal val="hidden"/>
                                      </p:to>
                                    </p:set>
                                  </p:childTnLst>
                                </p:cTn>
                              </p:par>
                              <p:par>
                                <p:cTn id="106" presetID="15" presetClass="exit" presetSubtype="0" fill="hold" nodeType="withEffect">
                                  <p:stCondLst>
                                    <p:cond delay="0"/>
                                  </p:stCondLst>
                                  <p:childTnLst>
                                    <p:anim calcmode="lin" valueType="num">
                                      <p:cBhvr>
                                        <p:cTn id="107" dur="1000"/>
                                        <p:tgtEl>
                                          <p:spTgt spid="3">
                                            <p:txEl>
                                              <p:pRg st="4" end="4"/>
                                            </p:txEl>
                                          </p:spTgt>
                                        </p:tgtEl>
                                        <p:attrNameLst>
                                          <p:attrName>ppt_w</p:attrName>
                                        </p:attrNameLst>
                                      </p:cBhvr>
                                      <p:tavLst>
                                        <p:tav tm="0">
                                          <p:val>
                                            <p:strVal val="ppt_w"/>
                                          </p:val>
                                        </p:tav>
                                        <p:tav tm="100000">
                                          <p:val>
                                            <p:fltVal val="0"/>
                                          </p:val>
                                        </p:tav>
                                      </p:tavLst>
                                    </p:anim>
                                    <p:anim calcmode="lin" valueType="num">
                                      <p:cBhvr>
                                        <p:cTn id="108" dur="1000"/>
                                        <p:tgtEl>
                                          <p:spTgt spid="3">
                                            <p:txEl>
                                              <p:pRg st="4" end="4"/>
                                            </p:txEl>
                                          </p:spTgt>
                                        </p:tgtEl>
                                        <p:attrNameLst>
                                          <p:attrName>ppt_h</p:attrName>
                                        </p:attrNameLst>
                                      </p:cBhvr>
                                      <p:tavLst>
                                        <p:tav tm="0">
                                          <p:val>
                                            <p:strVal val="ppt_h"/>
                                          </p:val>
                                        </p:tav>
                                        <p:tav tm="100000">
                                          <p:val>
                                            <p:fltVal val="0"/>
                                          </p:val>
                                        </p:tav>
                                      </p:tavLst>
                                    </p:anim>
                                    <p:anim calcmode="lin" valueType="num">
                                      <p:cBhvr>
                                        <p:cTn id="109" dur="1000"/>
                                        <p:tgtEl>
                                          <p:spTgt spid="3">
                                            <p:txEl>
                                              <p:pRg st="4" end="4"/>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0" dur="1000"/>
                                        <p:tgtEl>
                                          <p:spTgt spid="3">
                                            <p:txEl>
                                              <p:pRg st="4" end="4"/>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1" dur="1" fill="hold">
                                          <p:stCondLst>
                                            <p:cond delay="999"/>
                                          </p:stCondLst>
                                        </p:cTn>
                                        <p:tgtEl>
                                          <p:spTgt spid="3">
                                            <p:txEl>
                                              <p:pRg st="4" end="4"/>
                                            </p:txEl>
                                          </p:spTgt>
                                        </p:tgtEl>
                                        <p:attrNameLst>
                                          <p:attrName>style.visibility</p:attrName>
                                        </p:attrNameLst>
                                      </p:cBhvr>
                                      <p:to>
                                        <p:strVal val="hidden"/>
                                      </p:to>
                                    </p:set>
                                  </p:childTnLst>
                                </p:cTn>
                              </p:par>
                              <p:par>
                                <p:cTn id="112" presetID="15" presetClass="exit" presetSubtype="0" fill="hold" nodeType="withEffect">
                                  <p:stCondLst>
                                    <p:cond delay="0"/>
                                  </p:stCondLst>
                                  <p:childTnLst>
                                    <p:anim calcmode="lin" valueType="num">
                                      <p:cBhvr>
                                        <p:cTn id="113" dur="1000"/>
                                        <p:tgtEl>
                                          <p:spTgt spid="3">
                                            <p:txEl>
                                              <p:pRg st="5" end="5"/>
                                            </p:txEl>
                                          </p:spTgt>
                                        </p:tgtEl>
                                        <p:attrNameLst>
                                          <p:attrName>ppt_w</p:attrName>
                                        </p:attrNameLst>
                                      </p:cBhvr>
                                      <p:tavLst>
                                        <p:tav tm="0">
                                          <p:val>
                                            <p:strVal val="ppt_w"/>
                                          </p:val>
                                        </p:tav>
                                        <p:tav tm="100000">
                                          <p:val>
                                            <p:fltVal val="0"/>
                                          </p:val>
                                        </p:tav>
                                      </p:tavLst>
                                    </p:anim>
                                    <p:anim calcmode="lin" valueType="num">
                                      <p:cBhvr>
                                        <p:cTn id="114" dur="1000"/>
                                        <p:tgtEl>
                                          <p:spTgt spid="3">
                                            <p:txEl>
                                              <p:pRg st="5" end="5"/>
                                            </p:txEl>
                                          </p:spTgt>
                                        </p:tgtEl>
                                        <p:attrNameLst>
                                          <p:attrName>ppt_h</p:attrName>
                                        </p:attrNameLst>
                                      </p:cBhvr>
                                      <p:tavLst>
                                        <p:tav tm="0">
                                          <p:val>
                                            <p:strVal val="ppt_h"/>
                                          </p:val>
                                        </p:tav>
                                        <p:tav tm="100000">
                                          <p:val>
                                            <p:fltVal val="0"/>
                                          </p:val>
                                        </p:tav>
                                      </p:tavLst>
                                    </p:anim>
                                    <p:anim calcmode="lin" valueType="num">
                                      <p:cBhvr>
                                        <p:cTn id="115" dur="1000"/>
                                        <p:tgtEl>
                                          <p:spTgt spid="3">
                                            <p:txEl>
                                              <p:pRg st="5" end="5"/>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6" dur="1000"/>
                                        <p:tgtEl>
                                          <p:spTgt spid="3">
                                            <p:txEl>
                                              <p:pRg st="5" end="5"/>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7"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6" presetClass="emph" presetSubtype="0" fill="hold" nodeType="clickEffect">
                                  <p:stCondLst>
                                    <p:cond delay="0"/>
                                  </p:stCondLst>
                                  <p:childTnLst>
                                    <p:animScale>
                                      <p:cBhvr>
                                        <p:cTn id="12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B2388E00000578-3517108-Dogs_Ralphie_and_Boss_with_eight_month_old_Tegan_Although_Tegan_-a-35_145942249612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3491"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r>
              <a:rPr lang="vi-VN" b="1" dirty="0">
                <a:solidFill>
                  <a:srgbClr val="663300"/>
                </a:solidFill>
              </a:rPr>
              <a:t>Filosofia </a:t>
            </a:r>
            <a:r>
              <a:rPr lang="ro-RO" b="1" dirty="0" smtClean="0">
                <a:solidFill>
                  <a:srgbClr val="663300"/>
                </a:solidFill>
              </a:rPr>
              <a:t>accep</a:t>
            </a:r>
            <a:r>
              <a:rPr lang="vi-VN" b="1" dirty="0" smtClean="0">
                <a:solidFill>
                  <a:srgbClr val="663300"/>
                </a:solidFill>
              </a:rPr>
              <a:t>tării </a:t>
            </a:r>
            <a:r>
              <a:rPr lang="vi-VN" b="1" dirty="0">
                <a:solidFill>
                  <a:srgbClr val="663300"/>
                </a:solidFill>
              </a:rPr>
              <a:t>susține că</a:t>
            </a:r>
            <a:r>
              <a:rPr lang="vi-VN" b="1" dirty="0" smtClean="0">
                <a:solidFill>
                  <a:srgbClr val="663300"/>
                </a:solidFill>
              </a:rPr>
              <a:t>:</a:t>
            </a:r>
            <a:endParaRPr lang="ro-RO" b="1" dirty="0" smtClean="0">
              <a:solidFill>
                <a:srgbClr val="663300"/>
              </a:solidFill>
            </a:endParaRPr>
          </a:p>
          <a:p>
            <a:pPr>
              <a:defRPr/>
            </a:pPr>
            <a:endParaRPr lang="hu-HU" dirty="0" smtClean="0"/>
          </a:p>
          <a:p>
            <a:pPr>
              <a:defRPr/>
            </a:pPr>
            <a:r>
              <a:rPr lang="hu-HU" sz="2800" b="1" dirty="0" smtClean="0">
                <a:solidFill>
                  <a:schemeClr val="accent6">
                    <a:lumMod val="50000"/>
                  </a:schemeClr>
                </a:solidFill>
              </a:rPr>
              <a:t>1. </a:t>
            </a:r>
            <a:r>
              <a:rPr lang="ro-RO" sz="2800" b="1" dirty="0" smtClean="0">
                <a:solidFill>
                  <a:schemeClr val="accent6">
                    <a:lumMod val="50000"/>
                  </a:schemeClr>
                </a:solidFill>
              </a:rPr>
              <a:t>A</a:t>
            </a:r>
            <a:r>
              <a:rPr lang="vi-VN" sz="2800" b="1" dirty="0" smtClean="0">
                <a:solidFill>
                  <a:schemeClr val="accent6">
                    <a:lumMod val="50000"/>
                  </a:schemeClr>
                </a:solidFill>
              </a:rPr>
              <a:t>nxietatea </a:t>
            </a:r>
            <a:r>
              <a:rPr lang="vi-VN" sz="2800" b="1" dirty="0">
                <a:solidFill>
                  <a:schemeClr val="accent6">
                    <a:lumMod val="50000"/>
                  </a:schemeClr>
                </a:solidFill>
              </a:rPr>
              <a:t>reprezintă o </a:t>
            </a:r>
            <a:r>
              <a:rPr lang="ro-RO" sz="2800" b="1" dirty="0" smtClean="0">
                <a:solidFill>
                  <a:schemeClr val="accent6">
                    <a:lumMod val="50000"/>
                  </a:schemeClr>
                </a:solidFill>
              </a:rPr>
              <a:t>parte a vieții normale și nu o cau</a:t>
            </a:r>
            <a:r>
              <a:rPr lang="en-US" sz="2800" b="1" dirty="0" smtClean="0">
                <a:solidFill>
                  <a:schemeClr val="accent6">
                    <a:lumMod val="50000"/>
                  </a:schemeClr>
                </a:solidFill>
              </a:rPr>
              <a:t>z</a:t>
            </a:r>
            <a:r>
              <a:rPr lang="ro-RO" sz="2800" b="1" dirty="0" smtClean="0">
                <a:solidFill>
                  <a:schemeClr val="accent6">
                    <a:lumMod val="50000"/>
                  </a:schemeClr>
                </a:solidFill>
              </a:rPr>
              <a:t>ă a neființării. </a:t>
            </a:r>
            <a:endParaRPr lang="hu-HU" sz="2800" b="1" dirty="0" smtClean="0">
              <a:solidFill>
                <a:schemeClr val="accent6">
                  <a:lumMod val="50000"/>
                </a:schemeClr>
              </a:solidFill>
            </a:endParaRPr>
          </a:p>
          <a:p>
            <a:pPr>
              <a:defRPr/>
            </a:pPr>
            <a:r>
              <a:rPr lang="hu-HU" sz="2800" b="1" dirty="0" smtClean="0">
                <a:solidFill>
                  <a:schemeClr val="accent6">
                    <a:lumMod val="50000"/>
                  </a:schemeClr>
                </a:solidFill>
              </a:rPr>
              <a:t>2. </a:t>
            </a:r>
            <a:r>
              <a:rPr lang="en-US" sz="2800" b="1" dirty="0" err="1" smtClean="0">
                <a:solidFill>
                  <a:schemeClr val="accent6">
                    <a:lumMod val="50000"/>
                  </a:schemeClr>
                </a:solidFill>
              </a:rPr>
              <a:t>Dac</a:t>
            </a:r>
            <a:r>
              <a:rPr lang="ro-RO" sz="2800" b="1" dirty="0" smtClean="0">
                <a:solidFill>
                  <a:schemeClr val="accent6">
                    <a:lumMod val="50000"/>
                  </a:schemeClr>
                </a:solidFill>
              </a:rPr>
              <a:t>ă dorești să trăiești o viață valorizată, trebuie să îți asumi tot ceea ce este parte a condiției umane. </a:t>
            </a:r>
          </a:p>
          <a:p>
            <a:pPr>
              <a:defRPr/>
            </a:pPr>
            <a:r>
              <a:rPr lang="hu-HU" sz="2800" b="1" dirty="0" smtClean="0">
                <a:solidFill>
                  <a:schemeClr val="accent6">
                    <a:lumMod val="50000"/>
                  </a:schemeClr>
                </a:solidFill>
              </a:rPr>
              <a:t>3. Poți trăi o viață bogată și încărcată de sens în timp ce îți asumi emoțiile negative. </a:t>
            </a:r>
            <a:endParaRPr lang="hu-HU" dirty="0" smtClean="0">
              <a:solidFill>
                <a:schemeClr val="accent6">
                  <a:lumMod val="50000"/>
                </a:schemeClr>
              </a:solidFill>
            </a:endParaRPr>
          </a:p>
          <a:p>
            <a:pPr>
              <a:defRPr/>
            </a:pPr>
            <a:endParaRPr lang="hu-HU" dirty="0" smtClean="0"/>
          </a:p>
          <a:p>
            <a:pPr>
              <a:defRPr/>
            </a:pPr>
            <a:endParaRPr lang="hu-HU" dirty="0" smtClean="0"/>
          </a:p>
          <a:p>
            <a:pPr>
              <a:defRPr/>
            </a:pPr>
            <a:r>
              <a:rPr lang="en-US" sz="1400" dirty="0" smtClean="0"/>
              <a:t>Anxiety is what it is, in many instances a perfectly adaptive response and in other instances a</a:t>
            </a:r>
          </a:p>
          <a:p>
            <a:pPr>
              <a:defRPr/>
            </a:pPr>
            <a:r>
              <a:rPr lang="en-US" sz="1400" dirty="0" smtClean="0"/>
              <a:t>nuisance—either way, it is part of being a fully functioning human being.</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3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2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2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2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lide(fromBottom)">
                                      <p:cBhvr>
                                        <p:cTn id="35" dur="50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nodeType="clickEffect">
                                  <p:stCondLst>
                                    <p:cond delay="0"/>
                                  </p:stCondLst>
                                  <p:childTnLst>
                                    <p:animEffect transition="out" filter="diamond(in)">
                                      <p:cBhvr>
                                        <p:cTn id="39" dur="3000"/>
                                        <p:tgtEl>
                                          <p:spTgt spid="3">
                                            <p:txEl>
                                              <p:pRg st="0" end="0"/>
                                            </p:txEl>
                                          </p:spTgt>
                                        </p:tgtEl>
                                      </p:cBhvr>
                                    </p:animEffect>
                                    <p:set>
                                      <p:cBhvr>
                                        <p:cTn id="40" dur="1" fill="hold">
                                          <p:stCondLst>
                                            <p:cond delay="2999"/>
                                          </p:stCondLst>
                                        </p:cTn>
                                        <p:tgtEl>
                                          <p:spTgt spid="3">
                                            <p:txEl>
                                              <p:pRg st="0" end="0"/>
                                            </p:txEl>
                                          </p:spTgt>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3000"/>
                                        <p:tgtEl>
                                          <p:spTgt spid="3">
                                            <p:txEl>
                                              <p:pRg st="2" end="2"/>
                                            </p:txEl>
                                          </p:spTgt>
                                        </p:tgtEl>
                                      </p:cBhvr>
                                    </p:animEffect>
                                    <p:set>
                                      <p:cBhvr>
                                        <p:cTn id="43" dur="1" fill="hold">
                                          <p:stCondLst>
                                            <p:cond delay="2999"/>
                                          </p:stCondLst>
                                        </p:cTn>
                                        <p:tgtEl>
                                          <p:spTgt spid="3">
                                            <p:txEl>
                                              <p:pRg st="2" end="2"/>
                                            </p:txEl>
                                          </p:spTgt>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3000"/>
                                        <p:tgtEl>
                                          <p:spTgt spid="3">
                                            <p:txEl>
                                              <p:pRg st="3" end="3"/>
                                            </p:txEl>
                                          </p:spTgt>
                                        </p:tgtEl>
                                      </p:cBhvr>
                                    </p:animEffect>
                                    <p:set>
                                      <p:cBhvr>
                                        <p:cTn id="46" dur="1" fill="hold">
                                          <p:stCondLst>
                                            <p:cond delay="2999"/>
                                          </p:stCondLst>
                                        </p:cTn>
                                        <p:tgtEl>
                                          <p:spTgt spid="3">
                                            <p:txEl>
                                              <p:pRg st="3" end="3"/>
                                            </p:txEl>
                                          </p:spTgt>
                                        </p:tgtEl>
                                        <p:attrNameLst>
                                          <p:attrName>style.visibility</p:attrName>
                                        </p:attrNameLst>
                                      </p:cBhvr>
                                      <p:to>
                                        <p:strVal val="hidden"/>
                                      </p:to>
                                    </p:set>
                                  </p:childTnLst>
                                </p:cTn>
                              </p:par>
                              <p:par>
                                <p:cTn id="47" presetID="8" presetClass="exit" presetSubtype="16" fill="hold" nodeType="withEffect">
                                  <p:stCondLst>
                                    <p:cond delay="0"/>
                                  </p:stCondLst>
                                  <p:childTnLst>
                                    <p:animEffect transition="out" filter="diamond(in)">
                                      <p:cBhvr>
                                        <p:cTn id="48" dur="3000"/>
                                        <p:tgtEl>
                                          <p:spTgt spid="3">
                                            <p:txEl>
                                              <p:pRg st="4" end="4"/>
                                            </p:txEl>
                                          </p:spTgt>
                                        </p:tgtEl>
                                      </p:cBhvr>
                                    </p:animEffect>
                                    <p:set>
                                      <p:cBhvr>
                                        <p:cTn id="49" dur="1" fill="hold">
                                          <p:stCondLst>
                                            <p:cond delay="2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een-iguana_563_600x450.jpg"/>
          <p:cNvPicPr>
            <a:picLocks noChangeAspect="1"/>
          </p:cNvPicPr>
          <p:nvPr/>
        </p:nvPicPr>
        <p:blipFill>
          <a:blip r:embed="rId2" cstate="print"/>
          <a:srcRect/>
          <a:stretch>
            <a:fillRect/>
          </a:stretch>
        </p:blipFill>
        <p:spPr bwMode="auto">
          <a:xfrm>
            <a:off x="0" y="-127000"/>
            <a:ext cx="9144000" cy="7315200"/>
          </a:xfrm>
          <a:prstGeom prst="rect">
            <a:avLst/>
          </a:prstGeom>
          <a:noFill/>
          <a:ln w="9525">
            <a:noFill/>
            <a:miter lim="800000"/>
            <a:headEnd/>
            <a:tailEnd/>
          </a:ln>
        </p:spPr>
      </p:pic>
      <p:sp>
        <p:nvSpPr>
          <p:cNvPr id="20483" name="Rectangle 3"/>
          <p:cNvSpPr>
            <a:spLocks noGrp="1" noChangeArrowheads="1"/>
          </p:cNvSpPr>
          <p:nvPr>
            <p:ph type="body" idx="1"/>
          </p:nvPr>
        </p:nvSpPr>
        <p:spPr>
          <a:xfrm>
            <a:off x="2111375" y="1524000"/>
            <a:ext cx="5984875" cy="4953000"/>
          </a:xfrm>
        </p:spPr>
        <p:txBody>
          <a:bodyPr/>
          <a:lstStyle/>
          <a:p>
            <a:pPr>
              <a:lnSpc>
                <a:spcPct val="90000"/>
              </a:lnSpc>
            </a:pPr>
            <a:endParaRPr lang="hu-HU" sz="2400" b="1" smtClean="0">
              <a:solidFill>
                <a:srgbClr val="006600"/>
              </a:solidFill>
            </a:endParaRPr>
          </a:p>
          <a:p>
            <a:r>
              <a:rPr lang="ro-RO" sz="3600" b="1" i="1" smtClean="0">
                <a:solidFill>
                  <a:srgbClr val="660066"/>
                </a:solidFill>
                <a:latin typeface="Comic Sans MS" pitchFamily="66" charset="0"/>
              </a:rPr>
              <a:t> </a:t>
            </a:r>
            <a:r>
              <a:rPr lang="ro-RO" sz="3600" b="1" smtClean="0">
                <a:solidFill>
                  <a:srgbClr val="006600"/>
                </a:solidFill>
              </a:rPr>
              <a:t>t</a:t>
            </a:r>
            <a:r>
              <a:rPr lang="ro-RO" sz="4800" b="1" smtClean="0">
                <a:solidFill>
                  <a:srgbClr val="006600"/>
                </a:solidFill>
              </a:rPr>
              <a:t>recătoare</a:t>
            </a:r>
            <a:endParaRPr lang="ro-RO" sz="4800" b="1" i="1" noProof="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3600" b="1" smtClean="0">
                <a:solidFill>
                  <a:srgbClr val="006600"/>
                </a:solidFill>
              </a:rPr>
              <a:t>e</a:t>
            </a:r>
            <a:r>
              <a:rPr lang="ro-RO" sz="4800" b="1" smtClean="0">
                <a:solidFill>
                  <a:srgbClr val="006600"/>
                </a:solidFill>
              </a:rPr>
              <a:t>xperienţă</a:t>
            </a:r>
            <a:endParaRPr lang="ro-RO" sz="4800" b="1" i="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4800" b="1" smtClean="0">
                <a:solidFill>
                  <a:srgbClr val="006600"/>
                </a:solidFill>
              </a:rPr>
              <a:t>antrenament</a:t>
            </a:r>
            <a:endParaRPr lang="en-US" sz="4800" b="1" i="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3600" b="1" smtClean="0">
                <a:solidFill>
                  <a:srgbClr val="006600"/>
                </a:solidFill>
              </a:rPr>
              <a:t>m</a:t>
            </a:r>
            <a:r>
              <a:rPr lang="ro-RO" sz="4800" b="1" smtClean="0">
                <a:solidFill>
                  <a:srgbClr val="006600"/>
                </a:solidFill>
              </a:rPr>
              <a:t>ascaradă</a:t>
            </a:r>
            <a:r>
              <a:rPr lang="ro-RO" sz="3600" b="1" smtClean="0">
                <a:solidFill>
                  <a:srgbClr val="006600"/>
                </a:solidFill>
              </a:rPr>
              <a:t> </a:t>
            </a:r>
            <a:endParaRPr lang="en-US" sz="3600" b="1" i="1" smtClean="0">
              <a:solidFill>
                <a:srgbClr val="660066"/>
              </a:solidFill>
              <a:latin typeface="Comic Sans MS" pitchFamily="66" charset="0"/>
            </a:endParaRPr>
          </a:p>
          <a:p>
            <a:r>
              <a:rPr lang="ro-RO" sz="3600" b="1" i="1" smtClean="0">
                <a:solidFill>
                  <a:srgbClr val="660066"/>
                </a:solidFill>
                <a:latin typeface="Comic Sans MS" pitchFamily="66" charset="0"/>
              </a:rPr>
              <a:t> </a:t>
            </a:r>
            <a:r>
              <a:rPr lang="ro-RO" sz="3600" b="1" smtClean="0">
                <a:solidFill>
                  <a:srgbClr val="006600"/>
                </a:solidFill>
              </a:rPr>
              <a:t>a</a:t>
            </a:r>
            <a:r>
              <a:rPr lang="ro-RO" sz="4800" b="1" smtClean="0">
                <a:solidFill>
                  <a:srgbClr val="006600"/>
                </a:solidFill>
              </a:rPr>
              <a:t>cceptabilă</a:t>
            </a:r>
            <a:endParaRPr lang="hu-HU" sz="4800" b="1" i="1" smtClean="0">
              <a:solidFill>
                <a:srgbClr val="660066"/>
              </a:solidFill>
              <a:latin typeface="Comic Sans MS" pitchFamily="66" charset="0"/>
            </a:endParaRPr>
          </a:p>
          <a:p>
            <a:endParaRPr lang="ro-RO" sz="2400" b="1" smtClean="0">
              <a:solidFill>
                <a:srgbClr val="006600"/>
              </a:solidFill>
              <a:latin typeface="Comic Sans MS" pitchFamily="66" charset="0"/>
            </a:endParaRPr>
          </a:p>
          <a:p>
            <a:pPr>
              <a:lnSpc>
                <a:spcPct val="90000"/>
              </a:lnSpc>
            </a:pPr>
            <a:endParaRPr lang="en-US" sz="2400" smtClean="0"/>
          </a:p>
        </p:txBody>
      </p:sp>
      <p:sp>
        <p:nvSpPr>
          <p:cNvPr id="20492" name="Text Box 12"/>
          <p:cNvSpPr txBox="1">
            <a:spLocks noChangeArrowheads="1"/>
          </p:cNvSpPr>
          <p:nvPr/>
        </p:nvSpPr>
        <p:spPr bwMode="auto">
          <a:xfrm>
            <a:off x="1447800" y="1066800"/>
            <a:ext cx="533400" cy="366713"/>
          </a:xfrm>
          <a:prstGeom prst="rect">
            <a:avLst/>
          </a:prstGeom>
          <a:noFill/>
          <a:ln w="9525">
            <a:noFill/>
            <a:miter lim="800000"/>
            <a:headEnd/>
            <a:tailEnd/>
          </a:ln>
          <a:effectLst/>
        </p:spPr>
        <p:txBody>
          <a:bodyPr>
            <a:spAutoFit/>
          </a:bodyPr>
          <a:lstStyle/>
          <a:p>
            <a:pPr eaLnBrk="0" hangingPunct="0">
              <a:spcBef>
                <a:spcPct val="50000"/>
              </a:spcBef>
              <a:defRPr/>
            </a:pPr>
            <a:endParaRPr lang="en-US">
              <a:effectLst>
                <a:outerShdw blurRad="38100" dist="38100" dir="2700000" algn="tl">
                  <a:srgbClr val="C0C0C0"/>
                </a:outerShdw>
              </a:effectLst>
              <a:latin typeface="Comic Sans MS" pitchFamily="66" charset="0"/>
              <a:cs typeface="+mn-cs"/>
            </a:endParaRPr>
          </a:p>
        </p:txBody>
      </p:sp>
      <p:sp>
        <p:nvSpPr>
          <p:cNvPr id="20496" name="Text Box 16"/>
          <p:cNvSpPr txBox="1">
            <a:spLocks noChangeArrowheads="1"/>
          </p:cNvSpPr>
          <p:nvPr/>
        </p:nvSpPr>
        <p:spPr bwMode="auto">
          <a:xfrm>
            <a:off x="2057400" y="381000"/>
            <a:ext cx="685800" cy="1016000"/>
          </a:xfrm>
          <a:prstGeom prst="rect">
            <a:avLst/>
          </a:prstGeom>
          <a:noFill/>
          <a:ln w="9525">
            <a:noFill/>
            <a:miter lim="800000"/>
            <a:headEnd/>
            <a:tailEnd/>
          </a:ln>
          <a:effectLst/>
        </p:spPr>
        <p:txBody>
          <a:bodyPr>
            <a:spAutoFit/>
          </a:bodyPr>
          <a:lstStyle/>
          <a:p>
            <a:pPr eaLnBrk="0" hangingPunct="0">
              <a:spcBef>
                <a:spcPct val="50000"/>
              </a:spcBef>
              <a:defRPr/>
            </a:pPr>
            <a:r>
              <a:rPr lang="ro-RO" sz="6000" b="1" dirty="0">
                <a:solidFill>
                  <a:srgbClr val="006600"/>
                </a:solidFill>
                <a:effectLst>
                  <a:outerShdw blurRad="38100" dist="38100" dir="2700000" algn="tl">
                    <a:srgbClr val="C0C0C0"/>
                  </a:outerShdw>
                </a:effectLst>
                <a:latin typeface="Comic Sans MS" pitchFamily="66" charset="0"/>
                <a:cs typeface="+mn-cs"/>
              </a:rPr>
              <a:t>e</a:t>
            </a:r>
            <a:endParaRPr lang="en-US" sz="6000" b="1" dirty="0">
              <a:solidFill>
                <a:srgbClr val="006600"/>
              </a:solidFill>
              <a:effectLst>
                <a:outerShdw blurRad="38100" dist="38100" dir="2700000" algn="tl">
                  <a:srgbClr val="C0C0C0"/>
                </a:outerShdw>
              </a:effectLst>
              <a:latin typeface="Comic Sans MS" pitchFamily="66" charset="0"/>
              <a:cs typeface="+mn-cs"/>
            </a:endParaRPr>
          </a:p>
        </p:txBody>
      </p:sp>
      <p:sp>
        <p:nvSpPr>
          <p:cNvPr id="20495" name="Text Box 15"/>
          <p:cNvSpPr txBox="1">
            <a:spLocks noChangeArrowheads="1"/>
          </p:cNvSpPr>
          <p:nvPr/>
        </p:nvSpPr>
        <p:spPr bwMode="auto">
          <a:xfrm>
            <a:off x="1752600" y="304800"/>
            <a:ext cx="685800" cy="923925"/>
          </a:xfrm>
          <a:prstGeom prst="rect">
            <a:avLst/>
          </a:prstGeom>
          <a:noFill/>
          <a:ln w="9525">
            <a:noFill/>
            <a:miter lim="800000"/>
            <a:headEnd/>
            <a:tailEnd/>
          </a:ln>
          <a:effectLst/>
        </p:spPr>
        <p:txBody>
          <a:bodyPr>
            <a:spAutoFit/>
          </a:bodyPr>
          <a:lstStyle/>
          <a:p>
            <a:pPr eaLnBrk="0" hangingPunct="0">
              <a:spcBef>
                <a:spcPct val="50000"/>
              </a:spcBef>
              <a:defRPr/>
            </a:pPr>
            <a:r>
              <a:rPr lang="ro-RO" sz="5400" b="1" dirty="0">
                <a:solidFill>
                  <a:srgbClr val="006600"/>
                </a:solidFill>
                <a:effectLst>
                  <a:outerShdw blurRad="38100" dist="38100" dir="2700000" algn="tl">
                    <a:srgbClr val="C0C0C0"/>
                  </a:outerShdw>
                </a:effectLst>
                <a:latin typeface="Comic Sans MS" pitchFamily="66" charset="0"/>
                <a:cs typeface="+mn-cs"/>
              </a:rPr>
              <a:t>t</a:t>
            </a:r>
            <a:endParaRPr lang="en-US" sz="5400" b="1" dirty="0">
              <a:solidFill>
                <a:srgbClr val="006600"/>
              </a:solidFill>
              <a:effectLst>
                <a:outerShdw blurRad="38100" dist="38100" dir="2700000" algn="tl">
                  <a:srgbClr val="C0C0C0"/>
                </a:outerShdw>
              </a:effectLst>
              <a:latin typeface="Comic Sans MS" pitchFamily="66" charset="0"/>
              <a:cs typeface="+mn-cs"/>
            </a:endParaRPr>
          </a:p>
        </p:txBody>
      </p:sp>
      <p:sp>
        <p:nvSpPr>
          <p:cNvPr id="20497" name="Text Box 17"/>
          <p:cNvSpPr txBox="1">
            <a:spLocks noChangeArrowheads="1"/>
          </p:cNvSpPr>
          <p:nvPr/>
        </p:nvSpPr>
        <p:spPr bwMode="auto">
          <a:xfrm>
            <a:off x="2590800" y="609600"/>
            <a:ext cx="762000" cy="923925"/>
          </a:xfrm>
          <a:prstGeom prst="rect">
            <a:avLst/>
          </a:prstGeom>
          <a:noFill/>
          <a:ln w="9525">
            <a:noFill/>
            <a:miter lim="800000"/>
            <a:headEnd/>
            <a:tailEnd/>
          </a:ln>
          <a:effectLst/>
        </p:spPr>
        <p:txBody>
          <a:bodyPr>
            <a:spAutoFit/>
          </a:bodyPr>
          <a:lstStyle/>
          <a:p>
            <a:pPr eaLnBrk="0" hangingPunct="0">
              <a:spcBef>
                <a:spcPct val="50000"/>
              </a:spcBef>
              <a:defRPr/>
            </a:pPr>
            <a:r>
              <a:rPr lang="ro-RO" sz="5400" b="1" dirty="0">
                <a:solidFill>
                  <a:srgbClr val="006600"/>
                </a:solidFill>
                <a:effectLst>
                  <a:outerShdw blurRad="38100" dist="38100" dir="2700000" algn="tl">
                    <a:srgbClr val="C0C0C0"/>
                  </a:outerShdw>
                </a:effectLst>
                <a:latin typeface="Comic Sans MS" pitchFamily="66" charset="0"/>
                <a:cs typeface="+mn-cs"/>
              </a:rPr>
              <a:t>a</a:t>
            </a:r>
            <a:endParaRPr lang="en-US" sz="5400" b="1" dirty="0">
              <a:solidFill>
                <a:srgbClr val="006600"/>
              </a:solidFill>
              <a:effectLst>
                <a:outerShdw blurRad="38100" dist="38100" dir="2700000" algn="tl">
                  <a:srgbClr val="C0C0C0"/>
                </a:outerShdw>
              </a:effectLst>
              <a:latin typeface="Comic Sans MS" pitchFamily="66" charset="0"/>
              <a:cs typeface="+mn-cs"/>
            </a:endParaRPr>
          </a:p>
        </p:txBody>
      </p:sp>
      <p:sp>
        <p:nvSpPr>
          <p:cNvPr id="20498" name="Text Box 18"/>
          <p:cNvSpPr txBox="1">
            <a:spLocks noChangeArrowheads="1"/>
          </p:cNvSpPr>
          <p:nvPr/>
        </p:nvSpPr>
        <p:spPr bwMode="auto">
          <a:xfrm>
            <a:off x="3048000" y="533400"/>
            <a:ext cx="838200" cy="1108075"/>
          </a:xfrm>
          <a:prstGeom prst="rect">
            <a:avLst/>
          </a:prstGeom>
          <a:noFill/>
          <a:ln w="9525">
            <a:noFill/>
            <a:miter lim="800000"/>
            <a:headEnd/>
            <a:tailEnd/>
          </a:ln>
          <a:effectLst/>
        </p:spPr>
        <p:txBody>
          <a:bodyPr>
            <a:spAutoFit/>
          </a:bodyPr>
          <a:lstStyle/>
          <a:p>
            <a:pPr>
              <a:spcBef>
                <a:spcPct val="50000"/>
              </a:spcBef>
              <a:defRPr/>
            </a:pPr>
            <a:r>
              <a:rPr lang="ro-RO" sz="6600" b="1" dirty="0">
                <a:solidFill>
                  <a:srgbClr val="006600"/>
                </a:solidFill>
                <a:effectLst>
                  <a:outerShdw blurRad="38100" dist="38100" dir="2700000" algn="tl">
                    <a:srgbClr val="C0C0C0"/>
                  </a:outerShdw>
                </a:effectLst>
                <a:latin typeface="Comic Sans MS" pitchFamily="66" charset="0"/>
                <a:cs typeface="+mn-cs"/>
              </a:rPr>
              <a:t>m</a:t>
            </a:r>
            <a:endParaRPr lang="en-US" sz="6600" b="1" dirty="0">
              <a:solidFill>
                <a:srgbClr val="006600"/>
              </a:solidFill>
              <a:effectLst>
                <a:outerShdw blurRad="38100" dist="38100" dir="2700000" algn="tl">
                  <a:srgbClr val="C0C0C0"/>
                </a:outerShdw>
              </a:effectLst>
              <a:latin typeface="Comic Sans MS" pitchFamily="66" charset="0"/>
              <a:cs typeface="+mn-cs"/>
            </a:endParaRPr>
          </a:p>
        </p:txBody>
      </p:sp>
      <p:sp>
        <p:nvSpPr>
          <p:cNvPr id="20499" name="Text Box 19"/>
          <p:cNvSpPr txBox="1">
            <a:spLocks noChangeArrowheads="1"/>
          </p:cNvSpPr>
          <p:nvPr/>
        </p:nvSpPr>
        <p:spPr bwMode="auto">
          <a:xfrm>
            <a:off x="3733800" y="381000"/>
            <a:ext cx="762000" cy="1108075"/>
          </a:xfrm>
          <a:prstGeom prst="rect">
            <a:avLst/>
          </a:prstGeom>
          <a:noFill/>
          <a:ln w="9525">
            <a:noFill/>
            <a:miter lim="800000"/>
            <a:headEnd/>
            <a:tailEnd/>
          </a:ln>
          <a:effectLst/>
        </p:spPr>
        <p:txBody>
          <a:bodyPr>
            <a:spAutoFit/>
          </a:bodyPr>
          <a:lstStyle/>
          <a:p>
            <a:pPr>
              <a:spcBef>
                <a:spcPct val="50000"/>
              </a:spcBef>
              <a:defRPr/>
            </a:pPr>
            <a:r>
              <a:rPr lang="ro-RO" sz="6600" b="1" dirty="0">
                <a:solidFill>
                  <a:srgbClr val="006600"/>
                </a:solidFill>
                <a:effectLst>
                  <a:outerShdw blurRad="38100" dist="38100" dir="2700000" algn="tl">
                    <a:srgbClr val="C0C0C0"/>
                  </a:outerShdw>
                </a:effectLst>
                <a:latin typeface="Comic Sans MS" pitchFamily="66" charset="0"/>
                <a:cs typeface="+mn-cs"/>
              </a:rPr>
              <a:t>a</a:t>
            </a:r>
            <a:endParaRPr lang="en-US" sz="6600" b="1" dirty="0">
              <a:solidFill>
                <a:srgbClr val="006600"/>
              </a:solidFill>
              <a:effectLst>
                <a:outerShdw blurRad="38100" dist="38100" dir="2700000" algn="tl">
                  <a:srgbClr val="C0C0C0"/>
                </a:outerShdw>
              </a:effectLst>
              <a:latin typeface="Comic Sans MS" pitchFamily="66" charset="0"/>
              <a:cs typeface="+mn-cs"/>
            </a:endParaRPr>
          </a:p>
        </p:txBody>
      </p:sp>
      <p:sp>
        <p:nvSpPr>
          <p:cNvPr id="20502" name="Text Box 22"/>
          <p:cNvSpPr txBox="1">
            <a:spLocks noChangeArrowheads="1"/>
          </p:cNvSpPr>
          <p:nvPr/>
        </p:nvSpPr>
        <p:spPr bwMode="auto">
          <a:xfrm>
            <a:off x="3810000" y="914400"/>
            <a:ext cx="2819400" cy="762000"/>
          </a:xfrm>
          <a:prstGeom prst="rect">
            <a:avLst/>
          </a:prstGeom>
          <a:noFill/>
          <a:ln w="9525">
            <a:noFill/>
            <a:miter lim="800000"/>
            <a:headEnd/>
            <a:tailEnd/>
          </a:ln>
          <a:effectLst/>
        </p:spPr>
        <p:txBody>
          <a:bodyPr>
            <a:spAutoFit/>
          </a:bodyPr>
          <a:lstStyle/>
          <a:p>
            <a:pPr>
              <a:spcBef>
                <a:spcPct val="50000"/>
              </a:spcBef>
              <a:defRPr/>
            </a:pPr>
            <a:endParaRPr lang="en-US" sz="4400" dirty="0">
              <a:solidFill>
                <a:srgbClr val="006600"/>
              </a:solidFill>
              <a:effectLst>
                <a:outerShdw blurRad="38100" dist="38100" dir="2700000" algn="tl">
                  <a:srgbClr val="C0C0C0"/>
                </a:outerShdw>
              </a:effectLst>
              <a:latin typeface="Comic Sans MS" pitchFamily="66" charset="0"/>
              <a:cs typeface="+mn-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495"/>
                                        </p:tgtEl>
                                        <p:attrNameLst>
                                          <p:attrName>style.visibility</p:attrName>
                                        </p:attrNameLst>
                                      </p:cBhvr>
                                      <p:to>
                                        <p:strVal val="visible"/>
                                      </p:to>
                                    </p:set>
                                    <p:set>
                                      <p:cBhvr>
                                        <p:cTn id="7" dur="455" fill="hold">
                                          <p:stCondLst>
                                            <p:cond delay="0"/>
                                          </p:stCondLst>
                                        </p:cTn>
                                        <p:tgtEl>
                                          <p:spTgt spid="20495"/>
                                        </p:tgtEl>
                                        <p:attrNameLst>
                                          <p:attrName>style.rotation</p:attrName>
                                        </p:attrNameLst>
                                      </p:cBhvr>
                                      <p:to>
                                        <p:strVal val="-45.0"/>
                                      </p:to>
                                    </p:set>
                                    <p:anim calcmode="lin" valueType="num">
                                      <p:cBhvr>
                                        <p:cTn id="8" dur="455" fill="hold">
                                          <p:stCondLst>
                                            <p:cond delay="455"/>
                                          </p:stCondLst>
                                        </p:cTn>
                                        <p:tgtEl>
                                          <p:spTgt spid="2049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49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49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495"/>
                                        </p:tgtEl>
                                        <p:attrNameLst>
                                          <p:attrName>ppt_y</p:attrName>
                                        </p:attrNameLst>
                                      </p:cBhvr>
                                      <p:tavLst>
                                        <p:tav tm="0">
                                          <p:val>
                                            <p:strVal val="#ppt_y-(0.354*#ppt_w-0.172*#ppt_h)"/>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additive="base">
                                        <p:cTn id="14"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20496"/>
                                        </p:tgtEl>
                                        <p:attrNameLst>
                                          <p:attrName>style.visibility</p:attrName>
                                        </p:attrNameLst>
                                      </p:cBhvr>
                                      <p:to>
                                        <p:strVal val="visible"/>
                                      </p:to>
                                    </p:set>
                                    <p:set>
                                      <p:cBhvr>
                                        <p:cTn id="20" dur="455" fill="hold">
                                          <p:stCondLst>
                                            <p:cond delay="0"/>
                                          </p:stCondLst>
                                        </p:cTn>
                                        <p:tgtEl>
                                          <p:spTgt spid="20496"/>
                                        </p:tgtEl>
                                        <p:attrNameLst>
                                          <p:attrName>style.rotation</p:attrName>
                                        </p:attrNameLst>
                                      </p:cBhvr>
                                      <p:to>
                                        <p:strVal val="-45.0"/>
                                      </p:to>
                                    </p:set>
                                    <p:anim calcmode="lin" valueType="num">
                                      <p:cBhvr>
                                        <p:cTn id="21" dur="455" fill="hold">
                                          <p:stCondLst>
                                            <p:cond delay="455"/>
                                          </p:stCondLst>
                                        </p:cTn>
                                        <p:tgtEl>
                                          <p:spTgt spid="20496"/>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20496"/>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20496"/>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20496"/>
                                        </p:tgtEl>
                                        <p:attrNameLst>
                                          <p:attrName>ppt_y</p:attrName>
                                        </p:attrNameLst>
                                      </p:cBhvr>
                                      <p:tavLst>
                                        <p:tav tm="0">
                                          <p:val>
                                            <p:strVal val="#ppt_y-(0.354*#ppt_w-0.172*#ppt_h)"/>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animEffect transition="in" filter="fade">
                                      <p:cBhvr>
                                        <p:cTn id="27" dur="800" decel="100000"/>
                                        <p:tgtEl>
                                          <p:spTgt spid="20483">
                                            <p:txEl>
                                              <p:pRg st="2" end="2"/>
                                            </p:txEl>
                                          </p:spTgt>
                                        </p:tgtEl>
                                      </p:cBhvr>
                                    </p:animEffect>
                                    <p:anim calcmode="lin" valueType="num">
                                      <p:cBhvr>
                                        <p:cTn id="28" dur="800" decel="100000" fill="hold"/>
                                        <p:tgtEl>
                                          <p:spTgt spid="2048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48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48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48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48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497"/>
                                        </p:tgtEl>
                                        <p:attrNameLst>
                                          <p:attrName>style.visibility</p:attrName>
                                        </p:attrNameLst>
                                      </p:cBhvr>
                                      <p:to>
                                        <p:strVal val="visible"/>
                                      </p:to>
                                    </p:set>
                                    <p:animEffect transition="in" filter="fade">
                                      <p:cBhvr>
                                        <p:cTn id="37" dur="800" decel="100000"/>
                                        <p:tgtEl>
                                          <p:spTgt spid="20497"/>
                                        </p:tgtEl>
                                      </p:cBhvr>
                                    </p:animEffect>
                                    <p:anim calcmode="lin" valueType="num">
                                      <p:cBhvr>
                                        <p:cTn id="38" dur="800" decel="100000" fill="hold"/>
                                        <p:tgtEl>
                                          <p:spTgt spid="20497"/>
                                        </p:tgtEl>
                                        <p:attrNameLst>
                                          <p:attrName>style.rotation</p:attrName>
                                        </p:attrNameLst>
                                      </p:cBhvr>
                                      <p:tavLst>
                                        <p:tav tm="0">
                                          <p:val>
                                            <p:fltVal val="-90"/>
                                          </p:val>
                                        </p:tav>
                                        <p:tav tm="100000">
                                          <p:val>
                                            <p:fltVal val="0"/>
                                          </p:val>
                                        </p:tav>
                                      </p:tavLst>
                                    </p:anim>
                                    <p:anim calcmode="lin" valueType="num">
                                      <p:cBhvr>
                                        <p:cTn id="39" dur="800" decel="100000" fill="hold"/>
                                        <p:tgtEl>
                                          <p:spTgt spid="20497"/>
                                        </p:tgtEl>
                                        <p:attrNameLst>
                                          <p:attrName>ppt_x</p:attrName>
                                        </p:attrNameLst>
                                      </p:cBhvr>
                                      <p:tavLst>
                                        <p:tav tm="0">
                                          <p:val>
                                            <p:strVal val="#ppt_x+0.4"/>
                                          </p:val>
                                        </p:tav>
                                        <p:tav tm="100000">
                                          <p:val>
                                            <p:strVal val="#ppt_x-0.05"/>
                                          </p:val>
                                        </p:tav>
                                      </p:tavLst>
                                    </p:anim>
                                    <p:anim calcmode="lin" valueType="num">
                                      <p:cBhvr>
                                        <p:cTn id="40" dur="800" decel="100000" fill="hold"/>
                                        <p:tgtEl>
                                          <p:spTgt spid="2049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49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497"/>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20483">
                                            <p:txEl>
                                              <p:pRg st="3" end="3"/>
                                            </p:txEl>
                                          </p:spTgt>
                                        </p:tgtEl>
                                        <p:attrNameLst>
                                          <p:attrName>style.visibility</p:attrName>
                                        </p:attrNameLst>
                                      </p:cBhvr>
                                      <p:to>
                                        <p:strVal val="visible"/>
                                      </p:to>
                                    </p:set>
                                    <p:animEffect transition="in" filter="fade">
                                      <p:cBhvr>
                                        <p:cTn id="45" dur="800" decel="100000"/>
                                        <p:tgtEl>
                                          <p:spTgt spid="20483">
                                            <p:txEl>
                                              <p:pRg st="3" end="3"/>
                                            </p:txEl>
                                          </p:spTgt>
                                        </p:tgtEl>
                                      </p:cBhvr>
                                    </p:animEffect>
                                    <p:anim calcmode="lin" valueType="num">
                                      <p:cBhvr>
                                        <p:cTn id="46" dur="800" decel="100000" fill="hold"/>
                                        <p:tgtEl>
                                          <p:spTgt spid="20483">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20483">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20483">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0483">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048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20498"/>
                                        </p:tgtEl>
                                        <p:attrNameLst>
                                          <p:attrName>style.visibility</p:attrName>
                                        </p:attrNameLst>
                                      </p:cBhvr>
                                      <p:to>
                                        <p:strVal val="visible"/>
                                      </p:to>
                                    </p:set>
                                    <p:animEffect transition="in" filter="fade">
                                      <p:cBhvr>
                                        <p:cTn id="55" dur="800" decel="100000"/>
                                        <p:tgtEl>
                                          <p:spTgt spid="20498"/>
                                        </p:tgtEl>
                                      </p:cBhvr>
                                    </p:animEffect>
                                    <p:anim calcmode="lin" valueType="num">
                                      <p:cBhvr>
                                        <p:cTn id="56" dur="800" decel="100000" fill="hold"/>
                                        <p:tgtEl>
                                          <p:spTgt spid="20498"/>
                                        </p:tgtEl>
                                        <p:attrNameLst>
                                          <p:attrName>style.rotation</p:attrName>
                                        </p:attrNameLst>
                                      </p:cBhvr>
                                      <p:tavLst>
                                        <p:tav tm="0">
                                          <p:val>
                                            <p:fltVal val="-90"/>
                                          </p:val>
                                        </p:tav>
                                        <p:tav tm="100000">
                                          <p:val>
                                            <p:fltVal val="0"/>
                                          </p:val>
                                        </p:tav>
                                      </p:tavLst>
                                    </p:anim>
                                    <p:anim calcmode="lin" valueType="num">
                                      <p:cBhvr>
                                        <p:cTn id="57" dur="800" decel="100000" fill="hold"/>
                                        <p:tgtEl>
                                          <p:spTgt spid="20498"/>
                                        </p:tgtEl>
                                        <p:attrNameLst>
                                          <p:attrName>ppt_x</p:attrName>
                                        </p:attrNameLst>
                                      </p:cBhvr>
                                      <p:tavLst>
                                        <p:tav tm="0">
                                          <p:val>
                                            <p:strVal val="#ppt_x+0.4"/>
                                          </p:val>
                                        </p:tav>
                                        <p:tav tm="100000">
                                          <p:val>
                                            <p:strVal val="#ppt_x-0.05"/>
                                          </p:val>
                                        </p:tav>
                                      </p:tavLst>
                                    </p:anim>
                                    <p:anim calcmode="lin" valueType="num">
                                      <p:cBhvr>
                                        <p:cTn id="58" dur="800" decel="100000" fill="hold"/>
                                        <p:tgtEl>
                                          <p:spTgt spid="2049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049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0498"/>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0483">
                                            <p:txEl>
                                              <p:pRg st="4" end="4"/>
                                            </p:txEl>
                                          </p:spTgt>
                                        </p:tgtEl>
                                        <p:attrNameLst>
                                          <p:attrName>style.visibility</p:attrName>
                                        </p:attrNameLst>
                                      </p:cBhvr>
                                      <p:to>
                                        <p:strVal val="visible"/>
                                      </p:to>
                                    </p:set>
                                    <p:animEffect transition="in" filter="fade">
                                      <p:cBhvr>
                                        <p:cTn id="63" dur="800" decel="100000"/>
                                        <p:tgtEl>
                                          <p:spTgt spid="20483">
                                            <p:txEl>
                                              <p:pRg st="4" end="4"/>
                                            </p:txEl>
                                          </p:spTgt>
                                        </p:tgtEl>
                                      </p:cBhvr>
                                    </p:animEffect>
                                    <p:anim calcmode="lin" valueType="num">
                                      <p:cBhvr>
                                        <p:cTn id="64" dur="800" decel="100000" fill="hold"/>
                                        <p:tgtEl>
                                          <p:spTgt spid="20483">
                                            <p:txEl>
                                              <p:pRg st="4" end="4"/>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20483">
                                            <p:txEl>
                                              <p:pRg st="4" end="4"/>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20483">
                                            <p:txEl>
                                              <p:pRg st="4" end="4"/>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0483">
                                            <p:txEl>
                                              <p:pRg st="4" end="4"/>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04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grpId="0" nodeType="clickEffect">
                                  <p:stCondLst>
                                    <p:cond delay="0"/>
                                  </p:stCondLst>
                                  <p:childTnLst>
                                    <p:set>
                                      <p:cBhvr>
                                        <p:cTn id="72" dur="1" fill="hold">
                                          <p:stCondLst>
                                            <p:cond delay="0"/>
                                          </p:stCondLst>
                                        </p:cTn>
                                        <p:tgtEl>
                                          <p:spTgt spid="20499"/>
                                        </p:tgtEl>
                                        <p:attrNameLst>
                                          <p:attrName>style.visibility</p:attrName>
                                        </p:attrNameLst>
                                      </p:cBhvr>
                                      <p:to>
                                        <p:strVal val="visible"/>
                                      </p:to>
                                    </p:set>
                                    <p:animEffect transition="in" filter="fade">
                                      <p:cBhvr>
                                        <p:cTn id="73" dur="800" decel="100000"/>
                                        <p:tgtEl>
                                          <p:spTgt spid="20499"/>
                                        </p:tgtEl>
                                      </p:cBhvr>
                                    </p:animEffect>
                                    <p:anim calcmode="lin" valueType="num">
                                      <p:cBhvr>
                                        <p:cTn id="74" dur="800" decel="100000" fill="hold"/>
                                        <p:tgtEl>
                                          <p:spTgt spid="20499"/>
                                        </p:tgtEl>
                                        <p:attrNameLst>
                                          <p:attrName>style.rotation</p:attrName>
                                        </p:attrNameLst>
                                      </p:cBhvr>
                                      <p:tavLst>
                                        <p:tav tm="0">
                                          <p:val>
                                            <p:fltVal val="-90"/>
                                          </p:val>
                                        </p:tav>
                                        <p:tav tm="100000">
                                          <p:val>
                                            <p:fltVal val="0"/>
                                          </p:val>
                                        </p:tav>
                                      </p:tavLst>
                                    </p:anim>
                                    <p:anim calcmode="lin" valueType="num">
                                      <p:cBhvr>
                                        <p:cTn id="75" dur="800" decel="100000" fill="hold"/>
                                        <p:tgtEl>
                                          <p:spTgt spid="20499"/>
                                        </p:tgtEl>
                                        <p:attrNameLst>
                                          <p:attrName>ppt_x</p:attrName>
                                        </p:attrNameLst>
                                      </p:cBhvr>
                                      <p:tavLst>
                                        <p:tav tm="0">
                                          <p:val>
                                            <p:strVal val="#ppt_x+0.4"/>
                                          </p:val>
                                        </p:tav>
                                        <p:tav tm="100000">
                                          <p:val>
                                            <p:strVal val="#ppt_x-0.05"/>
                                          </p:val>
                                        </p:tav>
                                      </p:tavLst>
                                    </p:anim>
                                    <p:anim calcmode="lin" valueType="num">
                                      <p:cBhvr>
                                        <p:cTn id="76" dur="800" decel="100000" fill="hold"/>
                                        <p:tgtEl>
                                          <p:spTgt spid="20499"/>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20499"/>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20499"/>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20483">
                                            <p:txEl>
                                              <p:pRg st="5" end="5"/>
                                            </p:txEl>
                                          </p:spTgt>
                                        </p:tgtEl>
                                        <p:attrNameLst>
                                          <p:attrName>style.visibility</p:attrName>
                                        </p:attrNameLst>
                                      </p:cBhvr>
                                      <p:to>
                                        <p:strVal val="visible"/>
                                      </p:to>
                                    </p:set>
                                    <p:animEffect transition="in" filter="fade">
                                      <p:cBhvr>
                                        <p:cTn id="81" dur="800" decel="100000"/>
                                        <p:tgtEl>
                                          <p:spTgt spid="20483">
                                            <p:txEl>
                                              <p:pRg st="5" end="5"/>
                                            </p:txEl>
                                          </p:spTgt>
                                        </p:tgtEl>
                                      </p:cBhvr>
                                    </p:animEffect>
                                    <p:anim calcmode="lin" valueType="num">
                                      <p:cBhvr>
                                        <p:cTn id="82" dur="800" decel="100000" fill="hold"/>
                                        <p:tgtEl>
                                          <p:spTgt spid="20483">
                                            <p:txEl>
                                              <p:pRg st="5" end="5"/>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20483">
                                            <p:txEl>
                                              <p:pRg st="5" end="5"/>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20483">
                                            <p:txEl>
                                              <p:pRg st="5" end="5"/>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20483">
                                            <p:txEl>
                                              <p:pRg st="5" end="5"/>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2048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circle(in)">
                                      <p:cBhvr>
                                        <p:cTn id="91" dur="30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96" dur="500"/>
                                        <p:tgtEl>
                                          <p:spTgt spid="20483">
                                            <p:txEl>
                                              <p:pRg st="1" end="1"/>
                                            </p:txEl>
                                          </p:spTgt>
                                        </p:tgtEl>
                                        <p:attrNameLst>
                                          <p:attrName>ppt_y</p:attrName>
                                        </p:attrNameLst>
                                      </p:cBhvr>
                                      <p:tavLst>
                                        <p:tav tm="0">
                                          <p:val>
                                            <p:strVal val="ppt_y"/>
                                          </p:val>
                                        </p:tav>
                                        <p:tav tm="100000">
                                          <p:val>
                                            <p:strVal val="1+ppt_h/2"/>
                                          </p:val>
                                        </p:tav>
                                      </p:tavLst>
                                    </p:anim>
                                    <p:set>
                                      <p:cBhvr>
                                        <p:cTn id="97" dur="1" fill="hold">
                                          <p:stCondLst>
                                            <p:cond delay="499"/>
                                          </p:stCondLst>
                                        </p:cTn>
                                        <p:tgtEl>
                                          <p:spTgt spid="20483">
                                            <p:txEl>
                                              <p:pRg st="1" end="1"/>
                                            </p:txEl>
                                          </p:spTgt>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00" dur="500"/>
                                        <p:tgtEl>
                                          <p:spTgt spid="20483">
                                            <p:txEl>
                                              <p:pRg st="2" end="2"/>
                                            </p:txEl>
                                          </p:spTgt>
                                        </p:tgtEl>
                                        <p:attrNameLst>
                                          <p:attrName>ppt_y</p:attrName>
                                        </p:attrNameLst>
                                      </p:cBhvr>
                                      <p:tavLst>
                                        <p:tav tm="0">
                                          <p:val>
                                            <p:strVal val="ppt_y"/>
                                          </p:val>
                                        </p:tav>
                                        <p:tav tm="100000">
                                          <p:val>
                                            <p:strVal val="1+ppt_h/2"/>
                                          </p:val>
                                        </p:tav>
                                      </p:tavLst>
                                    </p:anim>
                                    <p:set>
                                      <p:cBhvr>
                                        <p:cTn id="101" dur="1" fill="hold">
                                          <p:stCondLst>
                                            <p:cond delay="499"/>
                                          </p:stCondLst>
                                        </p:cTn>
                                        <p:tgtEl>
                                          <p:spTgt spid="20483">
                                            <p:txEl>
                                              <p:pRg st="2" end="2"/>
                                            </p:txEl>
                                          </p:spTgt>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04" dur="500"/>
                                        <p:tgtEl>
                                          <p:spTgt spid="20483">
                                            <p:txEl>
                                              <p:pRg st="3" end="3"/>
                                            </p:txEl>
                                          </p:spTgt>
                                        </p:tgtEl>
                                        <p:attrNameLst>
                                          <p:attrName>ppt_y</p:attrName>
                                        </p:attrNameLst>
                                      </p:cBhvr>
                                      <p:tavLst>
                                        <p:tav tm="0">
                                          <p:val>
                                            <p:strVal val="ppt_y"/>
                                          </p:val>
                                        </p:tav>
                                        <p:tav tm="100000">
                                          <p:val>
                                            <p:strVal val="1+ppt_h/2"/>
                                          </p:val>
                                        </p:tav>
                                      </p:tavLst>
                                    </p:anim>
                                    <p:set>
                                      <p:cBhvr>
                                        <p:cTn id="105" dur="1" fill="hold">
                                          <p:stCondLst>
                                            <p:cond delay="499"/>
                                          </p:stCondLst>
                                        </p:cTn>
                                        <p:tgtEl>
                                          <p:spTgt spid="20483">
                                            <p:txEl>
                                              <p:pRg st="3" end="3"/>
                                            </p:txEl>
                                          </p:spTgt>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108" dur="500"/>
                                        <p:tgtEl>
                                          <p:spTgt spid="20483">
                                            <p:txEl>
                                              <p:pRg st="4" end="4"/>
                                            </p:txEl>
                                          </p:spTgt>
                                        </p:tgtEl>
                                        <p:attrNameLst>
                                          <p:attrName>ppt_y</p:attrName>
                                        </p:attrNameLst>
                                      </p:cBhvr>
                                      <p:tavLst>
                                        <p:tav tm="0">
                                          <p:val>
                                            <p:strVal val="ppt_y"/>
                                          </p:val>
                                        </p:tav>
                                        <p:tav tm="100000">
                                          <p:val>
                                            <p:strVal val="1+ppt_h/2"/>
                                          </p:val>
                                        </p:tav>
                                      </p:tavLst>
                                    </p:anim>
                                    <p:set>
                                      <p:cBhvr>
                                        <p:cTn id="109" dur="1" fill="hold">
                                          <p:stCondLst>
                                            <p:cond delay="499"/>
                                          </p:stCondLst>
                                        </p:cTn>
                                        <p:tgtEl>
                                          <p:spTgt spid="20483">
                                            <p:txEl>
                                              <p:pRg st="4" end="4"/>
                                            </p:txEl>
                                          </p:spTgt>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112" dur="500"/>
                                        <p:tgtEl>
                                          <p:spTgt spid="20483">
                                            <p:txEl>
                                              <p:pRg st="5" end="5"/>
                                            </p:txEl>
                                          </p:spTgt>
                                        </p:tgtEl>
                                        <p:attrNameLst>
                                          <p:attrName>ppt_y</p:attrName>
                                        </p:attrNameLst>
                                      </p:cBhvr>
                                      <p:tavLst>
                                        <p:tav tm="0">
                                          <p:val>
                                            <p:strVal val="ppt_y"/>
                                          </p:val>
                                        </p:tav>
                                        <p:tav tm="100000">
                                          <p:val>
                                            <p:strVal val="1+ppt_h/2"/>
                                          </p:val>
                                        </p:tav>
                                      </p:tavLst>
                                    </p:anim>
                                    <p:set>
                                      <p:cBhvr>
                                        <p:cTn id="113" dur="1" fill="hold">
                                          <p:stCondLst>
                                            <p:cond delay="499"/>
                                          </p:stCondLst>
                                        </p:cTn>
                                        <p:tgtEl>
                                          <p:spTgt spid="2048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p:bldP spid="20495" grpId="0"/>
      <p:bldP spid="20497" grpId="0"/>
      <p:bldP spid="20498" grpId="0"/>
      <p:bldP spid="204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5" name="Content Placeholder 4" descr="Body-Atlas-Image.jpg"/>
          <p:cNvPicPr>
            <a:picLocks noGrp="1" noChangeAspect="1"/>
          </p:cNvPicPr>
          <p:nvPr>
            <p:ph idx="1"/>
          </p:nvPr>
        </p:nvPicPr>
        <p:blipFill>
          <a:blip r:embed="rId2" cstate="print"/>
          <a:srcRect/>
          <a:stretch>
            <a:fillRect/>
          </a:stretch>
        </p:blipFill>
        <p:spPr>
          <a:xfrm>
            <a:off x="0" y="-38100"/>
            <a:ext cx="9155113" cy="68961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ppt_x</p:attrName>
                                        </p:attrNameLst>
                                      </p:cBhvr>
                                      <p:tavLst>
                                        <p:tav tm="0">
                                          <p:val>
                                            <p:strVal val="#ppt_x-.2"/>
                                          </p:val>
                                        </p:tav>
                                        <p:tav tm="100000">
                                          <p:val>
                                            <p:strVal val="#ppt_x"/>
                                          </p:val>
                                        </p:tav>
                                      </p:tavLst>
                                    </p:anim>
                                    <p:anim calcmode="lin" valueType="num">
                                      <p:cBhvr>
                                        <p:cTn id="8"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MS_BOUNTY_II_with_Full_Sail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z="1600" b="1" smtClean="0">
                <a:solidFill>
                  <a:srgbClr val="006600"/>
                </a:solidFill>
              </a:rPr>
              <a:t>Fairholme, C.P., Boisseau, C.L., Ellard, K.K., Ehrenreich, J.T., Barlow, D.H. (2010). </a:t>
            </a:r>
            <a:r>
              <a:rPr lang="en-US" sz="2000" b="1" smtClean="0">
                <a:solidFill>
                  <a:srgbClr val="003300"/>
                </a:solidFill>
              </a:rPr>
              <a:t>Emotions, Emotion Regulation, and Psychological Treatment. A Unified Perspective.</a:t>
            </a:r>
            <a:r>
              <a:rPr lang="en-US" sz="1800" b="1" smtClean="0">
                <a:solidFill>
                  <a:srgbClr val="006600"/>
                </a:solidFill>
              </a:rPr>
              <a:t> </a:t>
            </a:r>
            <a:r>
              <a:rPr lang="en-US" sz="1400" b="1" smtClean="0">
                <a:solidFill>
                  <a:srgbClr val="006600"/>
                </a:solidFill>
              </a:rPr>
              <a:t>In A.M. Kring, D.M. Sloan (eds.).</a:t>
            </a:r>
            <a:r>
              <a:rPr lang="en-US" sz="1600" b="1" smtClean="0">
                <a:solidFill>
                  <a:srgbClr val="006600"/>
                </a:solidFill>
              </a:rPr>
              <a:t> </a:t>
            </a:r>
            <a:r>
              <a:rPr lang="en-US" sz="1600" b="1" i="1" smtClean="0">
                <a:solidFill>
                  <a:srgbClr val="006600"/>
                </a:solidFill>
              </a:rPr>
              <a:t>Emotion regulation and psychopathology: a transdiagnostic approach to etiology and treatment</a:t>
            </a:r>
            <a:r>
              <a:rPr lang="en-US" sz="1600" b="1" smtClean="0">
                <a:solidFill>
                  <a:srgbClr val="006600"/>
                </a:solidFill>
              </a:rPr>
              <a:t>. </a:t>
            </a:r>
            <a:r>
              <a:rPr lang="en-US" sz="1200" b="1" smtClean="0">
                <a:solidFill>
                  <a:srgbClr val="006600"/>
                </a:solidFill>
              </a:rPr>
              <a:t>New York, NY. The Guilford Press.</a:t>
            </a:r>
            <a:r>
              <a:rPr lang="en-US" sz="1600" smtClean="0"/>
              <a:t/>
            </a:r>
            <a:br>
              <a:rPr lang="en-US" sz="1600" smtClean="0"/>
            </a:br>
            <a:endParaRPr lang="en-US" sz="1600" smtClean="0"/>
          </a:p>
        </p:txBody>
      </p:sp>
      <p:sp>
        <p:nvSpPr>
          <p:cNvPr id="3" name="Content Placeholder 2"/>
          <p:cNvSpPr>
            <a:spLocks noGrp="1"/>
          </p:cNvSpPr>
          <p:nvPr>
            <p:ph idx="1"/>
          </p:nvPr>
        </p:nvSpPr>
        <p:spPr/>
        <p:txBody>
          <a:bodyPr/>
          <a:lstStyle/>
          <a:p>
            <a:endParaRPr lang="ro-RO" sz="2800" b="1" smtClean="0"/>
          </a:p>
          <a:p>
            <a:r>
              <a:rPr lang="ro-RO" sz="2800" b="1" smtClean="0">
                <a:solidFill>
                  <a:srgbClr val="003300"/>
                </a:solidFill>
              </a:rPr>
              <a:t>Emoţiile:</a:t>
            </a:r>
            <a:r>
              <a:rPr lang="ro-RO" sz="2400" b="1" smtClean="0">
                <a:solidFill>
                  <a:srgbClr val="003300"/>
                </a:solidFill>
              </a:rPr>
              <a:t> </a:t>
            </a:r>
            <a:r>
              <a:rPr lang="en-US" sz="2400" b="1" smtClean="0">
                <a:solidFill>
                  <a:srgbClr val="006600"/>
                </a:solidFill>
              </a:rPr>
              <a:t>fenomene esenţiale, care contribuie la organizarea comportamentului angajat în slujba obiectivelor vizate de către persoană. </a:t>
            </a:r>
            <a:endParaRPr lang="ro-RO" sz="2400" b="1" smtClean="0">
              <a:solidFill>
                <a:srgbClr val="006600"/>
              </a:solidFill>
            </a:endParaRPr>
          </a:p>
          <a:p>
            <a:endParaRPr lang="ro-RO" sz="2400" b="1" smtClean="0">
              <a:solidFill>
                <a:srgbClr val="006600"/>
              </a:solidFill>
            </a:endParaRPr>
          </a:p>
          <a:p>
            <a:r>
              <a:rPr lang="en-US" sz="2400" b="1" smtClean="0">
                <a:solidFill>
                  <a:srgbClr val="006600"/>
                </a:solidFill>
              </a:rPr>
              <a:t>Datorăm în mare măsură acestei funcţii a emoţiilor, faptul că putem naviga în mediul care ne înconjoară şi că ne putem adapta satisfăcător la solicitările situaţionale.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3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3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8" dur="3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5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0" decel="50000" fill="hold">
                                          <p:stCondLst>
                                            <p:cond delay="0"/>
                                          </p:stCondLst>
                                        </p:cTn>
                                        <p:tgtEl>
                                          <p:spTgt spid="5"/>
                                        </p:tgtEl>
                                        <p:attrNameLst>
                                          <p:attrName>ppt_x</p:attrName>
                                          <p:attrName>ppt_y</p:attrName>
                                        </p:attrNameLst>
                                      </p:cBhvr>
                                    </p:animMotion>
                                    <p:animEffect transition="in" filter="fade">
                                      <p:cBhvr>
                                        <p:cTn id="25" dur="5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xit" presetSubtype="0" fill="hold" nodeType="clickEffect">
                                  <p:stCondLst>
                                    <p:cond delay="0"/>
                                  </p:stCondLst>
                                  <p:childTnLst>
                                    <p:animEffect transition="out" filter="fade">
                                      <p:cBhvr>
                                        <p:cTn id="29" dur="2400" accel="100000">
                                          <p:stCondLst>
                                            <p:cond delay="600"/>
                                          </p:stCondLst>
                                        </p:cTn>
                                        <p:tgtEl>
                                          <p:spTgt spid="3">
                                            <p:txEl>
                                              <p:pRg st="1" end="1"/>
                                            </p:txEl>
                                          </p:spTgt>
                                        </p:tgtEl>
                                      </p:cBhvr>
                                    </p:animEffect>
                                    <p:anim calcmode="lin" valueType="num">
                                      <p:cBhvr>
                                        <p:cTn id="30" dur="2400" accel="100000">
                                          <p:stCondLst>
                                            <p:cond delay="600"/>
                                          </p:stCondLst>
                                        </p:cTn>
                                        <p:tgtEl>
                                          <p:spTgt spid="3">
                                            <p:txEl>
                                              <p:pRg st="1" end="1"/>
                                            </p:txEl>
                                          </p:spTgt>
                                        </p:tgtEl>
                                        <p:attrNameLst>
                                          <p:attrName>style.rotation</p:attrName>
                                        </p:attrNameLst>
                                      </p:cBhvr>
                                      <p:tavLst>
                                        <p:tav tm="0">
                                          <p:val>
                                            <p:fltVal val="0"/>
                                          </p:val>
                                        </p:tav>
                                        <p:tav tm="100000">
                                          <p:val>
                                            <p:fltVal val="-90"/>
                                          </p:val>
                                        </p:tav>
                                      </p:tavLst>
                                    </p:anim>
                                    <p:anim calcmode="lin" valueType="num">
                                      <p:cBhvr>
                                        <p:cTn id="31" dur="600" decel="100000"/>
                                        <p:tgtEl>
                                          <p:spTgt spid="3">
                                            <p:txEl>
                                              <p:pRg st="1" end="1"/>
                                            </p:txEl>
                                          </p:spTgt>
                                        </p:tgtEl>
                                        <p:attrNameLst>
                                          <p:attrName>ppt_x</p:attrName>
                                        </p:attrNameLst>
                                      </p:cBhvr>
                                      <p:tavLst>
                                        <p:tav tm="0">
                                          <p:val>
                                            <p:strVal val="ppt_x"/>
                                          </p:val>
                                        </p:tav>
                                        <p:tav tm="100000">
                                          <p:val>
                                            <p:strVal val="ppt_x-0.05"/>
                                          </p:val>
                                        </p:tav>
                                      </p:tavLst>
                                    </p:anim>
                                    <p:anim calcmode="lin" valueType="num">
                                      <p:cBhvr>
                                        <p:cTn id="32" dur="600" decel="100000"/>
                                        <p:tgtEl>
                                          <p:spTgt spid="3">
                                            <p:txEl>
                                              <p:pRg st="1" end="1"/>
                                            </p:txEl>
                                          </p:spTgt>
                                        </p:tgtEl>
                                        <p:attrNameLst>
                                          <p:attrName>ppt_y</p:attrName>
                                        </p:attrNameLst>
                                      </p:cBhvr>
                                      <p:tavLst>
                                        <p:tav tm="0">
                                          <p:val>
                                            <p:strVal val="ppt_y"/>
                                          </p:val>
                                        </p:tav>
                                        <p:tav tm="100000">
                                          <p:val>
                                            <p:strVal val="ppt_y+0.1"/>
                                          </p:val>
                                        </p:tav>
                                      </p:tavLst>
                                    </p:anim>
                                    <p:anim calcmode="lin" valueType="num">
                                      <p:cBhvr>
                                        <p:cTn id="33" dur="2400" accel="100000">
                                          <p:stCondLst>
                                            <p:cond delay="600"/>
                                          </p:stCondLst>
                                        </p:cTn>
                                        <p:tgtEl>
                                          <p:spTgt spid="3">
                                            <p:txEl>
                                              <p:pRg st="1" end="1"/>
                                            </p:txEl>
                                          </p:spTgt>
                                        </p:tgtEl>
                                        <p:attrNameLst>
                                          <p:attrName>ppt_x</p:attrName>
                                        </p:attrNameLst>
                                      </p:cBhvr>
                                      <p:tavLst>
                                        <p:tav tm="0">
                                          <p:val>
                                            <p:strVal val="ppt_x"/>
                                          </p:val>
                                        </p:tav>
                                        <p:tav tm="100000">
                                          <p:val>
                                            <p:strVal val="ppt_x+0.4+0.05"/>
                                          </p:val>
                                        </p:tav>
                                      </p:tavLst>
                                    </p:anim>
                                    <p:anim calcmode="lin" valueType="num">
                                      <p:cBhvr>
                                        <p:cTn id="34" dur="2400" accel="100000">
                                          <p:stCondLst>
                                            <p:cond delay="600"/>
                                          </p:stCondLst>
                                        </p:cTn>
                                        <p:tgtEl>
                                          <p:spTgt spid="3">
                                            <p:txEl>
                                              <p:pRg st="1" end="1"/>
                                            </p:txEl>
                                          </p:spTgt>
                                        </p:tgtEl>
                                        <p:attrNameLst>
                                          <p:attrName>ppt_y</p:attrName>
                                        </p:attrNameLst>
                                      </p:cBhvr>
                                      <p:tavLst>
                                        <p:tav tm="0">
                                          <p:val>
                                            <p:strVal val="ppt_y"/>
                                          </p:val>
                                        </p:tav>
                                        <p:tav tm="100000">
                                          <p:val>
                                            <p:strVal val="ppt_y-0.4-0.1"/>
                                          </p:val>
                                        </p:tav>
                                      </p:tavLst>
                                    </p:anim>
                                    <p:set>
                                      <p:cBhvr>
                                        <p:cTn id="35" dur="1" fill="hold">
                                          <p:stCondLst>
                                            <p:cond delay="2999"/>
                                          </p:stCondLst>
                                        </p:cTn>
                                        <p:tgtEl>
                                          <p:spTgt spid="3">
                                            <p:txEl>
                                              <p:pRg st="1" end="1"/>
                                            </p:txEl>
                                          </p:spTgt>
                                        </p:tgtEl>
                                        <p:attrNameLst>
                                          <p:attrName>style.visibility</p:attrName>
                                        </p:attrNameLst>
                                      </p:cBhvr>
                                      <p:to>
                                        <p:strVal val="hidden"/>
                                      </p:to>
                                    </p:set>
                                  </p:childTnLst>
                                </p:cTn>
                              </p:par>
                              <p:par>
                                <p:cTn id="36" presetID="30" presetClass="exit" presetSubtype="0" fill="hold" nodeType="withEffect">
                                  <p:stCondLst>
                                    <p:cond delay="0"/>
                                  </p:stCondLst>
                                  <p:childTnLst>
                                    <p:animEffect transition="out" filter="fade">
                                      <p:cBhvr>
                                        <p:cTn id="37" dur="2400" accel="100000">
                                          <p:stCondLst>
                                            <p:cond delay="600"/>
                                          </p:stCondLst>
                                        </p:cTn>
                                        <p:tgtEl>
                                          <p:spTgt spid="3">
                                            <p:txEl>
                                              <p:pRg st="3" end="3"/>
                                            </p:txEl>
                                          </p:spTgt>
                                        </p:tgtEl>
                                      </p:cBhvr>
                                    </p:animEffect>
                                    <p:anim calcmode="lin" valueType="num">
                                      <p:cBhvr>
                                        <p:cTn id="38" dur="2400" accel="100000">
                                          <p:stCondLst>
                                            <p:cond delay="600"/>
                                          </p:stCondLst>
                                        </p:cTn>
                                        <p:tgtEl>
                                          <p:spTgt spid="3">
                                            <p:txEl>
                                              <p:pRg st="3" end="3"/>
                                            </p:txEl>
                                          </p:spTgt>
                                        </p:tgtEl>
                                        <p:attrNameLst>
                                          <p:attrName>style.rotation</p:attrName>
                                        </p:attrNameLst>
                                      </p:cBhvr>
                                      <p:tavLst>
                                        <p:tav tm="0">
                                          <p:val>
                                            <p:fltVal val="0"/>
                                          </p:val>
                                        </p:tav>
                                        <p:tav tm="100000">
                                          <p:val>
                                            <p:fltVal val="-90"/>
                                          </p:val>
                                        </p:tav>
                                      </p:tavLst>
                                    </p:anim>
                                    <p:anim calcmode="lin" valueType="num">
                                      <p:cBhvr>
                                        <p:cTn id="39" dur="600" decel="100000"/>
                                        <p:tgtEl>
                                          <p:spTgt spid="3">
                                            <p:txEl>
                                              <p:pRg st="3" end="3"/>
                                            </p:txEl>
                                          </p:spTgt>
                                        </p:tgtEl>
                                        <p:attrNameLst>
                                          <p:attrName>ppt_x</p:attrName>
                                        </p:attrNameLst>
                                      </p:cBhvr>
                                      <p:tavLst>
                                        <p:tav tm="0">
                                          <p:val>
                                            <p:strVal val="ppt_x"/>
                                          </p:val>
                                        </p:tav>
                                        <p:tav tm="100000">
                                          <p:val>
                                            <p:strVal val="ppt_x-0.05"/>
                                          </p:val>
                                        </p:tav>
                                      </p:tavLst>
                                    </p:anim>
                                    <p:anim calcmode="lin" valueType="num">
                                      <p:cBhvr>
                                        <p:cTn id="40" dur="600" decel="100000"/>
                                        <p:tgtEl>
                                          <p:spTgt spid="3">
                                            <p:txEl>
                                              <p:pRg st="3" end="3"/>
                                            </p:txEl>
                                          </p:spTgt>
                                        </p:tgtEl>
                                        <p:attrNameLst>
                                          <p:attrName>ppt_y</p:attrName>
                                        </p:attrNameLst>
                                      </p:cBhvr>
                                      <p:tavLst>
                                        <p:tav tm="0">
                                          <p:val>
                                            <p:strVal val="ppt_y"/>
                                          </p:val>
                                        </p:tav>
                                        <p:tav tm="100000">
                                          <p:val>
                                            <p:strVal val="ppt_y+0.1"/>
                                          </p:val>
                                        </p:tav>
                                      </p:tavLst>
                                    </p:anim>
                                    <p:anim calcmode="lin" valueType="num">
                                      <p:cBhvr>
                                        <p:cTn id="41" dur="2400" accel="100000">
                                          <p:stCondLst>
                                            <p:cond delay="600"/>
                                          </p:stCondLst>
                                        </p:cTn>
                                        <p:tgtEl>
                                          <p:spTgt spid="3">
                                            <p:txEl>
                                              <p:pRg st="3" end="3"/>
                                            </p:txEl>
                                          </p:spTgt>
                                        </p:tgtEl>
                                        <p:attrNameLst>
                                          <p:attrName>ppt_x</p:attrName>
                                        </p:attrNameLst>
                                      </p:cBhvr>
                                      <p:tavLst>
                                        <p:tav tm="0">
                                          <p:val>
                                            <p:strVal val="ppt_x"/>
                                          </p:val>
                                        </p:tav>
                                        <p:tav tm="100000">
                                          <p:val>
                                            <p:strVal val="ppt_x+0.4+0.05"/>
                                          </p:val>
                                        </p:tav>
                                      </p:tavLst>
                                    </p:anim>
                                    <p:anim calcmode="lin" valueType="num">
                                      <p:cBhvr>
                                        <p:cTn id="42" dur="2400" accel="100000">
                                          <p:stCondLst>
                                            <p:cond delay="600"/>
                                          </p:stCondLst>
                                        </p:cTn>
                                        <p:tgtEl>
                                          <p:spTgt spid="3">
                                            <p:txEl>
                                              <p:pRg st="3" end="3"/>
                                            </p:txEl>
                                          </p:spTgt>
                                        </p:tgtEl>
                                        <p:attrNameLst>
                                          <p:attrName>ppt_y</p:attrName>
                                        </p:attrNameLst>
                                      </p:cBhvr>
                                      <p:tavLst>
                                        <p:tav tm="0">
                                          <p:val>
                                            <p:strVal val="ppt_y"/>
                                          </p:val>
                                        </p:tav>
                                        <p:tav tm="100000">
                                          <p:val>
                                            <p:strVal val="ppt_y-0.4-0.1"/>
                                          </p:val>
                                        </p:tav>
                                      </p:tavLst>
                                    </p:anim>
                                    <p:set>
                                      <p:cBhvr>
                                        <p:cTn id="43" dur="1" fill="hold">
                                          <p:stCondLst>
                                            <p:cond delay="2999"/>
                                          </p:stCondLst>
                                        </p:cTn>
                                        <p:tgtEl>
                                          <p:spTgt spid="3">
                                            <p:txEl>
                                              <p:pRg st="3" end="3"/>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0" presetClass="exit" presetSubtype="0" fill="hold" grpId="0" nodeType="clickEffect">
                                  <p:stCondLst>
                                    <p:cond delay="0"/>
                                  </p:stCondLst>
                                  <p:childTnLst>
                                    <p:animEffect transition="out" filter="fade">
                                      <p:cBhvr>
                                        <p:cTn id="47" dur="2400" accel="100000">
                                          <p:stCondLst>
                                            <p:cond delay="600"/>
                                          </p:stCondLst>
                                        </p:cTn>
                                        <p:tgtEl>
                                          <p:spTgt spid="2"/>
                                        </p:tgtEl>
                                      </p:cBhvr>
                                    </p:animEffect>
                                    <p:anim calcmode="lin" valueType="num">
                                      <p:cBhvr>
                                        <p:cTn id="48" dur="2400" accel="100000">
                                          <p:stCondLst>
                                            <p:cond delay="600"/>
                                          </p:stCondLst>
                                        </p:cTn>
                                        <p:tgtEl>
                                          <p:spTgt spid="2"/>
                                        </p:tgtEl>
                                        <p:attrNameLst>
                                          <p:attrName>style.rotation</p:attrName>
                                        </p:attrNameLst>
                                      </p:cBhvr>
                                      <p:tavLst>
                                        <p:tav tm="0">
                                          <p:val>
                                            <p:fltVal val="0"/>
                                          </p:val>
                                        </p:tav>
                                        <p:tav tm="100000">
                                          <p:val>
                                            <p:fltVal val="-90"/>
                                          </p:val>
                                        </p:tav>
                                      </p:tavLst>
                                    </p:anim>
                                    <p:anim calcmode="lin" valueType="num">
                                      <p:cBhvr>
                                        <p:cTn id="49" dur="600" decel="100000"/>
                                        <p:tgtEl>
                                          <p:spTgt spid="2"/>
                                        </p:tgtEl>
                                        <p:attrNameLst>
                                          <p:attrName>ppt_x</p:attrName>
                                        </p:attrNameLst>
                                      </p:cBhvr>
                                      <p:tavLst>
                                        <p:tav tm="0">
                                          <p:val>
                                            <p:strVal val="ppt_x"/>
                                          </p:val>
                                        </p:tav>
                                        <p:tav tm="100000">
                                          <p:val>
                                            <p:strVal val="ppt_x-0.05"/>
                                          </p:val>
                                        </p:tav>
                                      </p:tavLst>
                                    </p:anim>
                                    <p:anim calcmode="lin" valueType="num">
                                      <p:cBhvr>
                                        <p:cTn id="50" dur="600" decel="100000"/>
                                        <p:tgtEl>
                                          <p:spTgt spid="2"/>
                                        </p:tgtEl>
                                        <p:attrNameLst>
                                          <p:attrName>ppt_y</p:attrName>
                                        </p:attrNameLst>
                                      </p:cBhvr>
                                      <p:tavLst>
                                        <p:tav tm="0">
                                          <p:val>
                                            <p:strVal val="ppt_y"/>
                                          </p:val>
                                        </p:tav>
                                        <p:tav tm="100000">
                                          <p:val>
                                            <p:strVal val="ppt_y+0.1"/>
                                          </p:val>
                                        </p:tav>
                                      </p:tavLst>
                                    </p:anim>
                                    <p:anim calcmode="lin" valueType="num">
                                      <p:cBhvr>
                                        <p:cTn id="51" dur="2400" accel="100000">
                                          <p:stCondLst>
                                            <p:cond delay="600"/>
                                          </p:stCondLst>
                                        </p:cTn>
                                        <p:tgtEl>
                                          <p:spTgt spid="2"/>
                                        </p:tgtEl>
                                        <p:attrNameLst>
                                          <p:attrName>ppt_x</p:attrName>
                                        </p:attrNameLst>
                                      </p:cBhvr>
                                      <p:tavLst>
                                        <p:tav tm="0">
                                          <p:val>
                                            <p:strVal val="ppt_x"/>
                                          </p:val>
                                        </p:tav>
                                        <p:tav tm="100000">
                                          <p:val>
                                            <p:strVal val="ppt_x+0.4+0.05"/>
                                          </p:val>
                                        </p:tav>
                                      </p:tavLst>
                                    </p:anim>
                                    <p:anim calcmode="lin" valueType="num">
                                      <p:cBhvr>
                                        <p:cTn id="52" dur="2400" accel="100000">
                                          <p:stCondLst>
                                            <p:cond delay="600"/>
                                          </p:stCondLst>
                                        </p:cTn>
                                        <p:tgtEl>
                                          <p:spTgt spid="2"/>
                                        </p:tgtEl>
                                        <p:attrNameLst>
                                          <p:attrName>ppt_y</p:attrName>
                                        </p:attrNameLst>
                                      </p:cBhvr>
                                      <p:tavLst>
                                        <p:tav tm="0">
                                          <p:val>
                                            <p:strVal val="ppt_y"/>
                                          </p:val>
                                        </p:tav>
                                        <p:tav tm="100000">
                                          <p:val>
                                            <p:strVal val="ppt_y-0.4-0.1"/>
                                          </p:val>
                                        </p:tav>
                                      </p:tavLst>
                                    </p:anim>
                                    <p:set>
                                      <p:cBhvr>
                                        <p:cTn id="53"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ass.jpg"/>
          <p:cNvPicPr>
            <a:picLocks noChangeAspect="1"/>
          </p:cNvPicPr>
          <p:nvPr/>
        </p:nvPicPr>
        <p:blipFill>
          <a:blip r:embed="rId2" cstate="print"/>
          <a:srcRect/>
          <a:stretch>
            <a:fillRect/>
          </a:stretch>
        </p:blipFill>
        <p:spPr bwMode="auto">
          <a:xfrm>
            <a:off x="-22225" y="0"/>
            <a:ext cx="9166225" cy="6858000"/>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3" cstate="print"/>
          <a:srcRect/>
          <a:stretch>
            <a:fillRect/>
          </a:stretch>
        </p:blipFill>
        <p:spPr>
          <a:xfrm>
            <a:off x="-146050" y="1447800"/>
            <a:ext cx="9309100" cy="48371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0" fill="hold"/>
                                        <p:tgtEl>
                                          <p:spTgt spid="4098"/>
                                        </p:tgtEl>
                                        <p:attrNameLst>
                                          <p:attrName>ppt_x</p:attrName>
                                        </p:attrNameLst>
                                      </p:cBhvr>
                                      <p:tavLst>
                                        <p:tav tm="0">
                                          <p:val>
                                            <p:strVal val="#ppt_x-.2"/>
                                          </p:val>
                                        </p:tav>
                                        <p:tav tm="100000">
                                          <p:val>
                                            <p:strVal val="#ppt_x"/>
                                          </p:val>
                                        </p:tav>
                                      </p:tavLst>
                                    </p:anim>
                                    <p:anim calcmode="lin" valueType="num">
                                      <p:cBhvr>
                                        <p:cTn id="13" dur="5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14" dur="5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52550</TotalTime>
  <Words>1704</Words>
  <Application>Microsoft Office PowerPoint</Application>
  <PresentationFormat>On-screen Show (4:3)</PresentationFormat>
  <Paragraphs>199</Paragraphs>
  <Slides>62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Script MT Bold</vt:lpstr>
      <vt:lpstr>Wingdings</vt:lpstr>
      <vt:lpstr>Comic Sans MS</vt:lpstr>
      <vt:lpstr>Forte</vt:lpstr>
      <vt:lpstr>Office Theme</vt:lpstr>
      <vt:lpstr>Slide 1</vt:lpstr>
      <vt:lpstr>Prezentare din partea</vt:lpstr>
      <vt:lpstr>Slide 3</vt:lpstr>
      <vt:lpstr>AVERTISMENT!</vt:lpstr>
      <vt:lpstr>Obiectivele workshopului:</vt:lpstr>
      <vt:lpstr>Slide 6</vt:lpstr>
      <vt:lpstr>Slide 7</vt:lpstr>
      <vt:lpstr>Fairholme, C.P., Boisseau, C.L., Ellard, K.K., Ehrenreich, J.T., Barlow, D.H. (2010). Emotions, Emotion Regulation, and Psychological Treatment. A Unified Perspective. In A.M. Kring, D.M. Sloan (eds.). Emotion regulation and psychopathology: a transdiagnostic approach to etiology and treatment. New York, NY. The Guilford Press. </vt:lpstr>
      <vt:lpstr>Slide 9</vt:lpstr>
      <vt:lpstr>Greenberg, L.S. (2015). Emotion-focused therapy: coaching clients to work through their feelings. Second edition. Washington, DC. American Psychological Association. </vt:lpstr>
      <vt:lpstr> Blascovich, J., Mendes, W.B. (2001): A kihívás és a fenyegetés kiértékelése: Az érzelmi jelzőingerek szerepe. In J.P. Forgas (szerk.): Érzelem és gondolkodás. Az érzelem szociálpszichológiája. Budapest, Kairosz Kiadó.   </vt:lpstr>
      <vt:lpstr>Koons , C.R. (2016). The Mindfulness Solution for Intense Emotions.  Oakland, CA. New Harbinger Publications, Inc. </vt:lpstr>
      <vt:lpstr>Modelul ARC</vt:lpstr>
      <vt:lpstr>Slide 14</vt:lpstr>
      <vt:lpstr>Slide 15</vt:lpstr>
      <vt:lpstr>Slide 16</vt:lpstr>
      <vt:lpstr>Slide 17</vt:lpstr>
      <vt:lpstr>Slide 18</vt:lpstr>
      <vt:lpstr>Slide 19</vt:lpstr>
      <vt:lpstr>Slide 20</vt:lpstr>
      <vt:lpstr>Slide 21</vt:lpstr>
      <vt:lpstr> Tugade, M.M., Fredrickson, B.L. (2007). Regulation of positive emotions: emotion regulation strategies that promote resilience. Journal of Happiness Studies. 8. 311-333. </vt:lpstr>
      <vt:lpstr> Johnson, J., Gooding, P.A. Wood, A. M., Fair, K.L., Tarrier, N. (2013). A Therapeutic Tool for Boosting Mood: The Broad-Minded Affective Coping Procedure (BMAC). Cognitive Therapy and Research. 37:61–70. </vt:lpstr>
      <vt:lpstr> Kok, B.K., Coffey, K.A., Cohn, M.A., Fredrickson, B.L., et al (2013). How Positive Emotions Build Physical Health: Perceived Positive Social Connections Account for the Upward Spiral Between Positive Emotions and Vagal Tone. Psychological Science. 24(7). 1123–1132. </vt:lpstr>
      <vt:lpstr>Lyubomirsky, S., Dickerhoof, R., Boehm, J. K., &amp; Sheldon, K. M. (2011). Becoming Happier Takes Both a Will and a Proper Way: An Experimental Longitudinal Intervention To Boost Well-Being. Emotion, 11, 391-402.  </vt:lpstr>
      <vt:lpstr>Slide 26</vt:lpstr>
      <vt:lpstr>Slide 27</vt:lpstr>
      <vt:lpstr>Slide 28</vt:lpstr>
      <vt:lpstr>Slide 29</vt:lpstr>
      <vt:lpstr>Slide 30</vt:lpstr>
      <vt:lpstr>Slide 31</vt:lpstr>
      <vt:lpstr>Slide 32</vt:lpstr>
      <vt:lpstr>Slide 33</vt:lpstr>
      <vt:lpstr>Slide 34</vt:lpstr>
      <vt:lpstr>Leary, M.R. (2001). Érzelem, megisnerés és társas érzelmek.  In J. Forgács (szerk.): Érzelem és gondolkodás. Az érzelem szociálpszichológiája,  Budapest, Kairosz Kiadó. </vt:lpstr>
      <vt:lpstr>Barlow, D.H.,  Ellard, K.K., Fairholme, C.P., Farchione, T.J.  (2011). Unified Protocol for Transdiagnostic Treatment of Emotional Disorders: Workbook. New York. Oxford University Press, Inc. </vt:lpstr>
      <vt:lpstr>Slide 37</vt:lpstr>
      <vt:lpstr>Slide 38</vt:lpstr>
      <vt:lpstr>Marra, T. (2005). Dialectical Behavior Therapy in Private Practice. A Practical and Comprehensive Guide. Oakland. CA. New Harbinger. </vt:lpstr>
      <vt:lpstr>Slide 40</vt:lpstr>
      <vt:lpstr>Emoţii primare adaptive VS dezadaptive (Greenberg, 2015) </vt:lpstr>
      <vt:lpstr>Koons , C.R. (2016). The Mindfulness Solution for Intense Emotions. Oakland, CA. New Harbinger Publications, Inc.</vt:lpstr>
      <vt:lpstr>Vargha J.L., Szabó K.G. (2009):  Klinikai pszichológia. 1. rész. Egyetemi jegyzet. Cluj. Presa Universitară Clujeană.</vt:lpstr>
      <vt:lpstr>M. Berking, M., and B. Whitley, B. (2014). Affect Regulation Training: A Practitioners’ Manual. New York.Springer Science+Business Media.</vt:lpstr>
      <vt:lpstr>Gross, J.J. (2015). Emotion Regulation: Current Status and Future Prospects.  Psychological Inquiry: An International Journal for the Advancement of Psychological Theory. 26:1. 1-26. </vt:lpstr>
      <vt:lpstr>Originea tulburărilor emoţionale în viziunea            PROTOCOLULUI UNIFICAT</vt:lpstr>
      <vt:lpstr>M. Berking, M., and B. Whitley, B. (2014). Affect Regulation Training: A Practitioners’ Manual. New York.Springer Science+Business Media.</vt:lpstr>
      <vt:lpstr>M. Berking, M., and B. Whitley, B. (2014). Affect Regulation Training: A Practitioners’ Manual. (Abilităţi şi secvenţe ART)</vt:lpstr>
      <vt:lpstr>Kashdan, T.B., Biswas-Diener, R. (2014). The upside of your dark side: why being your whole self – not just your “good” self – drives success and fulfillment. New York, NY. Hudson Street Press. </vt:lpstr>
      <vt:lpstr>Slide 50</vt:lpstr>
      <vt:lpstr>Slide 51</vt:lpstr>
      <vt:lpstr>Slide 52</vt:lpstr>
      <vt:lpstr>Slide 53</vt:lpstr>
      <vt:lpstr>Slide 54</vt:lpstr>
      <vt:lpstr>Slide 55</vt:lpstr>
      <vt:lpstr>Slide 56</vt:lpstr>
      <vt:lpstr>Slide 57</vt:lpstr>
      <vt:lpstr>Slide 58</vt:lpstr>
      <vt:lpstr>FRPFICA</vt:lpstr>
      <vt:lpstr>Slide 60</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Anca</dc:creator>
  <cp:lastModifiedBy>Anca</cp:lastModifiedBy>
  <cp:revision>3713</cp:revision>
  <dcterms:created xsi:type="dcterms:W3CDTF">2006-08-16T00:00:00Z</dcterms:created>
  <dcterms:modified xsi:type="dcterms:W3CDTF">2017-09-27T20:35:53Z</dcterms:modified>
</cp:coreProperties>
</file>